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75" r:id="rId2"/>
    <p:sldMasterId id="2147483687" r:id="rId3"/>
  </p:sldMasterIdLst>
  <p:sldIdLst>
    <p:sldId id="256" r:id="rId4"/>
    <p:sldId id="318" r:id="rId5"/>
    <p:sldId id="331" r:id="rId6"/>
    <p:sldId id="332" r:id="rId7"/>
    <p:sldId id="333" r:id="rId8"/>
    <p:sldId id="336" r:id="rId9"/>
    <p:sldId id="337" r:id="rId10"/>
    <p:sldId id="338" r:id="rId11"/>
    <p:sldId id="334" r:id="rId12"/>
    <p:sldId id="339" r:id="rId13"/>
    <p:sldId id="344" r:id="rId14"/>
    <p:sldId id="341" r:id="rId15"/>
    <p:sldId id="342" r:id="rId16"/>
    <p:sldId id="343" r:id="rId17"/>
    <p:sldId id="345" r:id="rId18"/>
    <p:sldId id="346" r:id="rId19"/>
    <p:sldId id="347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2" d="100"/>
          <a:sy n="62" d="100"/>
        </p:scale>
        <p:origin x="75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7221184-3640-409E-8EC9-DDDD0136399A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FCEDF4FD-5D5D-4D1E-A2ED-7BE895102FCB}">
      <dgm:prSet phldrT="[Texto]"/>
      <dgm:spPr>
        <a:solidFill>
          <a:srgbClr val="6E152E"/>
        </a:solidFill>
        <a:ln>
          <a:noFill/>
        </a:ln>
      </dgm:spPr>
      <dgm:t>
        <a:bodyPr/>
        <a:lstStyle/>
        <a:p>
          <a:r>
            <a:rPr lang="es-MX" dirty="0"/>
            <a:t>Antecedentes</a:t>
          </a:r>
          <a:endParaRPr lang="es-MX" dirty="0">
            <a:solidFill>
              <a:schemeClr val="bg1"/>
            </a:solidFill>
          </a:endParaRPr>
        </a:p>
      </dgm:t>
    </dgm:pt>
    <dgm:pt modelId="{F8A44C02-731D-4495-8D6B-C139D4590AE9}" type="parTrans" cxnId="{EAA5F45F-8EE5-4474-9092-51A40552FEB8}">
      <dgm:prSet/>
      <dgm:spPr/>
      <dgm:t>
        <a:bodyPr/>
        <a:lstStyle/>
        <a:p>
          <a:endParaRPr lang="es-MX"/>
        </a:p>
      </dgm:t>
    </dgm:pt>
    <dgm:pt modelId="{A4ADC203-87F9-4C71-9C3D-BFEAC83490C6}" type="sibTrans" cxnId="{EAA5F45F-8EE5-4474-9092-51A40552FEB8}">
      <dgm:prSet/>
      <dgm:spPr>
        <a:ln>
          <a:solidFill>
            <a:srgbClr val="6A1C32"/>
          </a:solidFill>
        </a:ln>
      </dgm:spPr>
      <dgm:t>
        <a:bodyPr/>
        <a:lstStyle/>
        <a:p>
          <a:endParaRPr lang="es-MX"/>
        </a:p>
      </dgm:t>
    </dgm:pt>
    <dgm:pt modelId="{54C2C15D-2866-4FBF-8FC5-F399ED773B06}">
      <dgm:prSet phldrT="[Texto]"/>
      <dgm:spPr>
        <a:solidFill>
          <a:srgbClr val="BC945A"/>
        </a:solidFill>
        <a:ln>
          <a:noFill/>
        </a:ln>
      </dgm:spPr>
      <dgm:t>
        <a:bodyPr/>
        <a:lstStyle/>
        <a:p>
          <a:r>
            <a:rPr lang="es-MX" dirty="0"/>
            <a:t>Identificación, definición y descripción del problema o necesidad</a:t>
          </a:r>
          <a:endParaRPr lang="es-MX" dirty="0">
            <a:solidFill>
              <a:schemeClr val="bg1"/>
            </a:solidFill>
          </a:endParaRPr>
        </a:p>
      </dgm:t>
    </dgm:pt>
    <dgm:pt modelId="{BBB97F3C-F1B6-420F-B78E-39563792A076}" type="parTrans" cxnId="{1B571703-F394-4CEB-82C7-D3FE97620F35}">
      <dgm:prSet/>
      <dgm:spPr/>
      <dgm:t>
        <a:bodyPr/>
        <a:lstStyle/>
        <a:p>
          <a:endParaRPr lang="es-MX"/>
        </a:p>
      </dgm:t>
    </dgm:pt>
    <dgm:pt modelId="{006F4619-6D1D-4357-94F9-84F00D3F8AB9}" type="sibTrans" cxnId="{1B571703-F394-4CEB-82C7-D3FE97620F35}">
      <dgm:prSet/>
      <dgm:spPr/>
      <dgm:t>
        <a:bodyPr/>
        <a:lstStyle/>
        <a:p>
          <a:endParaRPr lang="es-MX"/>
        </a:p>
      </dgm:t>
    </dgm:pt>
    <dgm:pt modelId="{1C9C9396-9019-4821-9A94-875CDBDA8CC4}">
      <dgm:prSet phldrT="[Texto]"/>
      <dgm:spPr>
        <a:solidFill>
          <a:srgbClr val="DEC9A2"/>
        </a:solidFill>
        <a:ln>
          <a:noFill/>
        </a:ln>
      </dgm:spPr>
      <dgm:t>
        <a:bodyPr/>
        <a:lstStyle/>
        <a:p>
          <a:r>
            <a:rPr lang="es-MX" dirty="0"/>
            <a:t>Objetivos</a:t>
          </a:r>
          <a:endParaRPr lang="es-MX" dirty="0">
            <a:solidFill>
              <a:schemeClr val="bg1"/>
            </a:solidFill>
          </a:endParaRPr>
        </a:p>
      </dgm:t>
    </dgm:pt>
    <dgm:pt modelId="{73D83AF0-959F-4250-A0B3-F86F2A6D29BE}" type="parTrans" cxnId="{8ED00F4D-E67C-4C98-8D54-2176F34BF24F}">
      <dgm:prSet/>
      <dgm:spPr/>
      <dgm:t>
        <a:bodyPr/>
        <a:lstStyle/>
        <a:p>
          <a:endParaRPr lang="es-MX"/>
        </a:p>
      </dgm:t>
    </dgm:pt>
    <dgm:pt modelId="{2050B442-37B9-4F75-AF19-FFD8DC6FB0AF}" type="sibTrans" cxnId="{8ED00F4D-E67C-4C98-8D54-2176F34BF24F}">
      <dgm:prSet/>
      <dgm:spPr/>
      <dgm:t>
        <a:bodyPr/>
        <a:lstStyle/>
        <a:p>
          <a:endParaRPr lang="es-MX"/>
        </a:p>
      </dgm:t>
    </dgm:pt>
    <dgm:pt modelId="{4E2263E3-66DE-4A1C-808A-8E5F14B638EA}">
      <dgm:prSet phldrT="[Texto]"/>
      <dgm:spPr>
        <a:solidFill>
          <a:srgbClr val="6E152E"/>
        </a:solidFill>
      </dgm:spPr>
      <dgm:t>
        <a:bodyPr/>
        <a:lstStyle/>
        <a:p>
          <a:r>
            <a:rPr lang="es-MX" dirty="0"/>
            <a:t>Cobertura</a:t>
          </a:r>
        </a:p>
      </dgm:t>
    </dgm:pt>
    <dgm:pt modelId="{C4DA55E7-BDC3-49B4-AB10-15FE985B5F13}" type="parTrans" cxnId="{E0AAAFAD-BC8C-4D96-9080-E189C3C72343}">
      <dgm:prSet/>
      <dgm:spPr/>
      <dgm:t>
        <a:bodyPr/>
        <a:lstStyle/>
        <a:p>
          <a:endParaRPr lang="es-MX"/>
        </a:p>
      </dgm:t>
    </dgm:pt>
    <dgm:pt modelId="{55DAFCFF-857F-4555-85FA-9F43991C7977}" type="sibTrans" cxnId="{E0AAAFAD-BC8C-4D96-9080-E189C3C72343}">
      <dgm:prSet/>
      <dgm:spPr/>
      <dgm:t>
        <a:bodyPr/>
        <a:lstStyle/>
        <a:p>
          <a:endParaRPr lang="es-MX"/>
        </a:p>
      </dgm:t>
    </dgm:pt>
    <dgm:pt modelId="{7A634ABC-36A4-4D6D-8006-06F8BF2E878A}">
      <dgm:prSet phldrT="[Texto]"/>
      <dgm:spPr>
        <a:solidFill>
          <a:srgbClr val="BC945A"/>
        </a:solidFill>
      </dgm:spPr>
      <dgm:t>
        <a:bodyPr/>
        <a:lstStyle/>
        <a:p>
          <a:r>
            <a:rPr lang="es-MX" dirty="0"/>
            <a:t>Análisis de alternativas</a:t>
          </a:r>
        </a:p>
      </dgm:t>
    </dgm:pt>
    <dgm:pt modelId="{188D7E95-9E5B-44C1-83A7-3AE659368D49}" type="parTrans" cxnId="{A9F4467F-F7B8-470D-A1F4-EBA36FCAFC99}">
      <dgm:prSet/>
      <dgm:spPr/>
      <dgm:t>
        <a:bodyPr/>
        <a:lstStyle/>
        <a:p>
          <a:endParaRPr lang="es-ES"/>
        </a:p>
      </dgm:t>
    </dgm:pt>
    <dgm:pt modelId="{D7EA82A7-CE6B-449F-AF5F-78BBBB5E181B}" type="sibTrans" cxnId="{A9F4467F-F7B8-470D-A1F4-EBA36FCAFC99}">
      <dgm:prSet/>
      <dgm:spPr/>
      <dgm:t>
        <a:bodyPr/>
        <a:lstStyle/>
        <a:p>
          <a:endParaRPr lang="es-ES"/>
        </a:p>
      </dgm:t>
    </dgm:pt>
    <dgm:pt modelId="{FD117783-80F0-4EEE-8349-CA17C31ADDEB}">
      <dgm:prSet phldrT="[Texto]"/>
      <dgm:spPr>
        <a:solidFill>
          <a:srgbClr val="DEC9A2"/>
        </a:solidFill>
        <a:ln>
          <a:noFill/>
        </a:ln>
      </dgm:spPr>
      <dgm:t>
        <a:bodyPr/>
        <a:lstStyle/>
        <a:p>
          <a:r>
            <a:rPr lang="es-MX" dirty="0"/>
            <a:t>Diseño del programa propuesto</a:t>
          </a:r>
        </a:p>
      </dgm:t>
    </dgm:pt>
    <dgm:pt modelId="{03FD0171-367D-4248-8365-2DEE4E44B70B}" type="parTrans" cxnId="{96DC2A07-C6DB-4CDC-BB01-2839BF521AD7}">
      <dgm:prSet/>
      <dgm:spPr/>
      <dgm:t>
        <a:bodyPr/>
        <a:lstStyle/>
        <a:p>
          <a:endParaRPr lang="es-ES"/>
        </a:p>
      </dgm:t>
    </dgm:pt>
    <dgm:pt modelId="{765EFAF4-4301-41B4-8A80-82BBA3CCEEEA}" type="sibTrans" cxnId="{96DC2A07-C6DB-4CDC-BB01-2839BF521AD7}">
      <dgm:prSet/>
      <dgm:spPr/>
      <dgm:t>
        <a:bodyPr/>
        <a:lstStyle/>
        <a:p>
          <a:endParaRPr lang="es-ES"/>
        </a:p>
      </dgm:t>
    </dgm:pt>
    <dgm:pt modelId="{B05C9CDB-C2AB-42C0-9532-1AC21A43F29B}">
      <dgm:prSet phldrT="[Texto]"/>
      <dgm:spPr>
        <a:solidFill>
          <a:srgbClr val="6E152E"/>
        </a:solidFill>
        <a:ln>
          <a:noFill/>
        </a:ln>
      </dgm:spPr>
      <dgm:t>
        <a:bodyPr/>
        <a:lstStyle/>
        <a:p>
          <a:r>
            <a:rPr lang="es-MX" dirty="0"/>
            <a:t>Análisis de similitudes o complementariedades </a:t>
          </a:r>
        </a:p>
      </dgm:t>
    </dgm:pt>
    <dgm:pt modelId="{67584BBE-E65A-40A0-8F5B-C5B91567CC1C}" type="parTrans" cxnId="{1335F6A7-135F-47E8-820C-3D07BA0F706B}">
      <dgm:prSet/>
      <dgm:spPr/>
      <dgm:t>
        <a:bodyPr/>
        <a:lstStyle/>
        <a:p>
          <a:endParaRPr lang="es-ES"/>
        </a:p>
      </dgm:t>
    </dgm:pt>
    <dgm:pt modelId="{49FEF1AF-5A55-4BC5-9219-DD3ED33A33D1}" type="sibTrans" cxnId="{1335F6A7-135F-47E8-820C-3D07BA0F706B}">
      <dgm:prSet/>
      <dgm:spPr/>
      <dgm:t>
        <a:bodyPr/>
        <a:lstStyle/>
        <a:p>
          <a:endParaRPr lang="es-ES"/>
        </a:p>
      </dgm:t>
    </dgm:pt>
    <dgm:pt modelId="{AEB0D68F-8F2B-4F73-9346-7B574C2A1044}" type="pres">
      <dgm:prSet presAssocID="{97221184-3640-409E-8EC9-DDDD0136399A}" presName="Name0" presStyleCnt="0">
        <dgm:presLayoutVars>
          <dgm:chMax val="7"/>
          <dgm:chPref val="7"/>
          <dgm:dir/>
        </dgm:presLayoutVars>
      </dgm:prSet>
      <dgm:spPr/>
    </dgm:pt>
    <dgm:pt modelId="{E28C4999-CA8A-4341-AB8E-1DE0B60BB97F}" type="pres">
      <dgm:prSet presAssocID="{97221184-3640-409E-8EC9-DDDD0136399A}" presName="Name1" presStyleCnt="0"/>
      <dgm:spPr/>
    </dgm:pt>
    <dgm:pt modelId="{27C77DCC-CA47-4CFB-B9AE-83EEF66EE0F8}" type="pres">
      <dgm:prSet presAssocID="{97221184-3640-409E-8EC9-DDDD0136399A}" presName="cycle" presStyleCnt="0"/>
      <dgm:spPr/>
    </dgm:pt>
    <dgm:pt modelId="{8859A88D-728C-433D-955A-0BE99C67E0E3}" type="pres">
      <dgm:prSet presAssocID="{97221184-3640-409E-8EC9-DDDD0136399A}" presName="srcNode" presStyleLbl="node1" presStyleIdx="0" presStyleCnt="7"/>
      <dgm:spPr/>
    </dgm:pt>
    <dgm:pt modelId="{78A0445A-F43E-490D-97C6-AF96CAC4D840}" type="pres">
      <dgm:prSet presAssocID="{97221184-3640-409E-8EC9-DDDD0136399A}" presName="conn" presStyleLbl="parChTrans1D2" presStyleIdx="0" presStyleCnt="1"/>
      <dgm:spPr/>
    </dgm:pt>
    <dgm:pt modelId="{A5039DF0-94C4-4283-9A50-0F18CFC32501}" type="pres">
      <dgm:prSet presAssocID="{97221184-3640-409E-8EC9-DDDD0136399A}" presName="extraNode" presStyleLbl="node1" presStyleIdx="0" presStyleCnt="7"/>
      <dgm:spPr/>
    </dgm:pt>
    <dgm:pt modelId="{71D4F7C9-10CB-4B22-BB07-42D52CD3337B}" type="pres">
      <dgm:prSet presAssocID="{97221184-3640-409E-8EC9-DDDD0136399A}" presName="dstNode" presStyleLbl="node1" presStyleIdx="0" presStyleCnt="7"/>
      <dgm:spPr/>
    </dgm:pt>
    <dgm:pt modelId="{D3828E5C-8322-427D-9F60-7988678BD55A}" type="pres">
      <dgm:prSet presAssocID="{FCEDF4FD-5D5D-4D1E-A2ED-7BE895102FCB}" presName="text_1" presStyleLbl="node1" presStyleIdx="0" presStyleCnt="7">
        <dgm:presLayoutVars>
          <dgm:bulletEnabled val="1"/>
        </dgm:presLayoutVars>
      </dgm:prSet>
      <dgm:spPr/>
    </dgm:pt>
    <dgm:pt modelId="{5D4641F0-707D-4324-BE5E-623B347E1E40}" type="pres">
      <dgm:prSet presAssocID="{FCEDF4FD-5D5D-4D1E-A2ED-7BE895102FCB}" presName="accent_1" presStyleCnt="0"/>
      <dgm:spPr/>
    </dgm:pt>
    <dgm:pt modelId="{DA29CEBF-B4F7-474B-8522-A34D94FAB714}" type="pres">
      <dgm:prSet presAssocID="{FCEDF4FD-5D5D-4D1E-A2ED-7BE895102FCB}" presName="accentRepeatNode" presStyleLbl="solidFgAcc1" presStyleIdx="0" presStyleCnt="7"/>
      <dgm:spPr>
        <a:ln>
          <a:solidFill>
            <a:srgbClr val="6A1C32"/>
          </a:solidFill>
        </a:ln>
      </dgm:spPr>
    </dgm:pt>
    <dgm:pt modelId="{1C26BA24-7CDE-4398-A887-693472AEACA9}" type="pres">
      <dgm:prSet presAssocID="{54C2C15D-2866-4FBF-8FC5-F399ED773B06}" presName="text_2" presStyleLbl="node1" presStyleIdx="1" presStyleCnt="7">
        <dgm:presLayoutVars>
          <dgm:bulletEnabled val="1"/>
        </dgm:presLayoutVars>
      </dgm:prSet>
      <dgm:spPr/>
    </dgm:pt>
    <dgm:pt modelId="{4E101CA4-AC95-41D1-9DF5-B91DC8D72861}" type="pres">
      <dgm:prSet presAssocID="{54C2C15D-2866-4FBF-8FC5-F399ED773B06}" presName="accent_2" presStyleCnt="0"/>
      <dgm:spPr/>
    </dgm:pt>
    <dgm:pt modelId="{A73C41F3-B2DA-429C-9616-B00586F388F3}" type="pres">
      <dgm:prSet presAssocID="{54C2C15D-2866-4FBF-8FC5-F399ED773B06}" presName="accentRepeatNode" presStyleLbl="solidFgAcc1" presStyleIdx="1" presStyleCnt="7"/>
      <dgm:spPr>
        <a:ln>
          <a:solidFill>
            <a:srgbClr val="6A1C32"/>
          </a:solidFill>
        </a:ln>
      </dgm:spPr>
    </dgm:pt>
    <dgm:pt modelId="{60BF4A9C-7A85-4CDC-A663-54B4BEFB4D1B}" type="pres">
      <dgm:prSet presAssocID="{1C9C9396-9019-4821-9A94-875CDBDA8CC4}" presName="text_3" presStyleLbl="node1" presStyleIdx="2" presStyleCnt="7">
        <dgm:presLayoutVars>
          <dgm:bulletEnabled val="1"/>
        </dgm:presLayoutVars>
      </dgm:prSet>
      <dgm:spPr/>
    </dgm:pt>
    <dgm:pt modelId="{39D3A81F-4FB9-4B70-8A7B-F41ABB825F19}" type="pres">
      <dgm:prSet presAssocID="{1C9C9396-9019-4821-9A94-875CDBDA8CC4}" presName="accent_3" presStyleCnt="0"/>
      <dgm:spPr/>
    </dgm:pt>
    <dgm:pt modelId="{ECF8B772-653B-420C-8D49-A8338E5F9C90}" type="pres">
      <dgm:prSet presAssocID="{1C9C9396-9019-4821-9A94-875CDBDA8CC4}" presName="accentRepeatNode" presStyleLbl="solidFgAcc1" presStyleIdx="2" presStyleCnt="7"/>
      <dgm:spPr>
        <a:ln>
          <a:solidFill>
            <a:srgbClr val="6A1C32"/>
          </a:solidFill>
        </a:ln>
      </dgm:spPr>
    </dgm:pt>
    <dgm:pt modelId="{9256F432-B4A4-49FC-AEDF-E789BED21DE5}" type="pres">
      <dgm:prSet presAssocID="{4E2263E3-66DE-4A1C-808A-8E5F14B638EA}" presName="text_4" presStyleLbl="node1" presStyleIdx="3" presStyleCnt="7">
        <dgm:presLayoutVars>
          <dgm:bulletEnabled val="1"/>
        </dgm:presLayoutVars>
      </dgm:prSet>
      <dgm:spPr/>
    </dgm:pt>
    <dgm:pt modelId="{F7EBD627-91B9-4AFC-AC54-3E083EC6FD5D}" type="pres">
      <dgm:prSet presAssocID="{4E2263E3-66DE-4A1C-808A-8E5F14B638EA}" presName="accent_4" presStyleCnt="0"/>
      <dgm:spPr/>
    </dgm:pt>
    <dgm:pt modelId="{E2DDD17D-10F0-4FFF-AD1B-588AC7D496D2}" type="pres">
      <dgm:prSet presAssocID="{4E2263E3-66DE-4A1C-808A-8E5F14B638EA}" presName="accentRepeatNode" presStyleLbl="solidFgAcc1" presStyleIdx="3" presStyleCnt="7"/>
      <dgm:spPr>
        <a:ln>
          <a:solidFill>
            <a:srgbClr val="6A1C32"/>
          </a:solidFill>
        </a:ln>
      </dgm:spPr>
    </dgm:pt>
    <dgm:pt modelId="{3573D08E-7555-43FE-BE78-833B1EA22CD1}" type="pres">
      <dgm:prSet presAssocID="{7A634ABC-36A4-4D6D-8006-06F8BF2E878A}" presName="text_5" presStyleLbl="node1" presStyleIdx="4" presStyleCnt="7">
        <dgm:presLayoutVars>
          <dgm:bulletEnabled val="1"/>
        </dgm:presLayoutVars>
      </dgm:prSet>
      <dgm:spPr/>
    </dgm:pt>
    <dgm:pt modelId="{B864DA5C-9243-444F-8E22-5F8697C10778}" type="pres">
      <dgm:prSet presAssocID="{7A634ABC-36A4-4D6D-8006-06F8BF2E878A}" presName="accent_5" presStyleCnt="0"/>
      <dgm:spPr/>
    </dgm:pt>
    <dgm:pt modelId="{010428E8-F9D9-4AFB-9F4A-C333627D49FA}" type="pres">
      <dgm:prSet presAssocID="{7A634ABC-36A4-4D6D-8006-06F8BF2E878A}" presName="accentRepeatNode" presStyleLbl="solidFgAcc1" presStyleIdx="4" presStyleCnt="7"/>
      <dgm:spPr>
        <a:ln>
          <a:solidFill>
            <a:srgbClr val="6A1C32"/>
          </a:solidFill>
        </a:ln>
      </dgm:spPr>
    </dgm:pt>
    <dgm:pt modelId="{0062D36A-2132-495E-B163-525253CF9FE3}" type="pres">
      <dgm:prSet presAssocID="{FD117783-80F0-4EEE-8349-CA17C31ADDEB}" presName="text_6" presStyleLbl="node1" presStyleIdx="5" presStyleCnt="7">
        <dgm:presLayoutVars>
          <dgm:bulletEnabled val="1"/>
        </dgm:presLayoutVars>
      </dgm:prSet>
      <dgm:spPr/>
    </dgm:pt>
    <dgm:pt modelId="{2DACCB41-663B-40AA-8303-963EAA9C67CF}" type="pres">
      <dgm:prSet presAssocID="{FD117783-80F0-4EEE-8349-CA17C31ADDEB}" presName="accent_6" presStyleCnt="0"/>
      <dgm:spPr/>
    </dgm:pt>
    <dgm:pt modelId="{0434597D-9D83-46BE-882C-4648D9921A27}" type="pres">
      <dgm:prSet presAssocID="{FD117783-80F0-4EEE-8349-CA17C31ADDEB}" presName="accentRepeatNode" presStyleLbl="solidFgAcc1" presStyleIdx="5" presStyleCnt="7"/>
      <dgm:spPr>
        <a:ln>
          <a:solidFill>
            <a:srgbClr val="6A1C32"/>
          </a:solidFill>
        </a:ln>
      </dgm:spPr>
    </dgm:pt>
    <dgm:pt modelId="{4E675FF5-BC11-4ACB-97FB-9265E1299FEF}" type="pres">
      <dgm:prSet presAssocID="{B05C9CDB-C2AB-42C0-9532-1AC21A43F29B}" presName="text_7" presStyleLbl="node1" presStyleIdx="6" presStyleCnt="7">
        <dgm:presLayoutVars>
          <dgm:bulletEnabled val="1"/>
        </dgm:presLayoutVars>
      </dgm:prSet>
      <dgm:spPr/>
    </dgm:pt>
    <dgm:pt modelId="{44A17AC3-B871-411F-B0EC-C8AA27909C1F}" type="pres">
      <dgm:prSet presAssocID="{B05C9CDB-C2AB-42C0-9532-1AC21A43F29B}" presName="accent_7" presStyleCnt="0"/>
      <dgm:spPr/>
    </dgm:pt>
    <dgm:pt modelId="{CC8B7BDF-D18F-4299-81E0-454DA7FE8DED}" type="pres">
      <dgm:prSet presAssocID="{B05C9CDB-C2AB-42C0-9532-1AC21A43F29B}" presName="accentRepeatNode" presStyleLbl="solidFgAcc1" presStyleIdx="6" presStyleCnt="7"/>
      <dgm:spPr>
        <a:ln>
          <a:solidFill>
            <a:srgbClr val="6A1C32"/>
          </a:solidFill>
        </a:ln>
      </dgm:spPr>
    </dgm:pt>
  </dgm:ptLst>
  <dgm:cxnLst>
    <dgm:cxn modelId="{1B571703-F394-4CEB-82C7-D3FE97620F35}" srcId="{97221184-3640-409E-8EC9-DDDD0136399A}" destId="{54C2C15D-2866-4FBF-8FC5-F399ED773B06}" srcOrd="1" destOrd="0" parTransId="{BBB97F3C-F1B6-420F-B78E-39563792A076}" sibTransId="{006F4619-6D1D-4357-94F9-84F00D3F8AB9}"/>
    <dgm:cxn modelId="{96DC2A07-C6DB-4CDC-BB01-2839BF521AD7}" srcId="{97221184-3640-409E-8EC9-DDDD0136399A}" destId="{FD117783-80F0-4EEE-8349-CA17C31ADDEB}" srcOrd="5" destOrd="0" parTransId="{03FD0171-367D-4248-8365-2DEE4E44B70B}" sibTransId="{765EFAF4-4301-41B4-8A80-82BBA3CCEEEA}"/>
    <dgm:cxn modelId="{F503FC25-4153-4FFC-9201-59E09A8374E3}" type="presOf" srcId="{54C2C15D-2866-4FBF-8FC5-F399ED773B06}" destId="{1C26BA24-7CDE-4398-A887-693472AEACA9}" srcOrd="0" destOrd="0" presId="urn:microsoft.com/office/officeart/2008/layout/VerticalCurvedList"/>
    <dgm:cxn modelId="{19A35E2F-2BC7-4259-9D39-AED8C61DEA9A}" type="presOf" srcId="{FCEDF4FD-5D5D-4D1E-A2ED-7BE895102FCB}" destId="{D3828E5C-8322-427D-9F60-7988678BD55A}" srcOrd="0" destOrd="0" presId="urn:microsoft.com/office/officeart/2008/layout/VerticalCurvedList"/>
    <dgm:cxn modelId="{9F3C123A-1496-41F5-AA1E-FBD69728B1FC}" type="presOf" srcId="{97221184-3640-409E-8EC9-DDDD0136399A}" destId="{AEB0D68F-8F2B-4F73-9346-7B574C2A1044}" srcOrd="0" destOrd="0" presId="urn:microsoft.com/office/officeart/2008/layout/VerticalCurvedList"/>
    <dgm:cxn modelId="{EAA5F45F-8EE5-4474-9092-51A40552FEB8}" srcId="{97221184-3640-409E-8EC9-DDDD0136399A}" destId="{FCEDF4FD-5D5D-4D1E-A2ED-7BE895102FCB}" srcOrd="0" destOrd="0" parTransId="{F8A44C02-731D-4495-8D6B-C139D4590AE9}" sibTransId="{A4ADC203-87F9-4C71-9C3D-BFEAC83490C6}"/>
    <dgm:cxn modelId="{272D7260-85F9-4AC4-9368-FBEA68A3584E}" type="presOf" srcId="{4E2263E3-66DE-4A1C-808A-8E5F14B638EA}" destId="{9256F432-B4A4-49FC-AEDF-E789BED21DE5}" srcOrd="0" destOrd="0" presId="urn:microsoft.com/office/officeart/2008/layout/VerticalCurvedList"/>
    <dgm:cxn modelId="{8ED00F4D-E67C-4C98-8D54-2176F34BF24F}" srcId="{97221184-3640-409E-8EC9-DDDD0136399A}" destId="{1C9C9396-9019-4821-9A94-875CDBDA8CC4}" srcOrd="2" destOrd="0" parTransId="{73D83AF0-959F-4250-A0B3-F86F2A6D29BE}" sibTransId="{2050B442-37B9-4F75-AF19-FFD8DC6FB0AF}"/>
    <dgm:cxn modelId="{691A0C6F-8DE9-4105-A460-A99DD495645E}" type="presOf" srcId="{7A634ABC-36A4-4D6D-8006-06F8BF2E878A}" destId="{3573D08E-7555-43FE-BE78-833B1EA22CD1}" srcOrd="0" destOrd="0" presId="urn:microsoft.com/office/officeart/2008/layout/VerticalCurvedList"/>
    <dgm:cxn modelId="{A9F4467F-F7B8-470D-A1F4-EBA36FCAFC99}" srcId="{97221184-3640-409E-8EC9-DDDD0136399A}" destId="{7A634ABC-36A4-4D6D-8006-06F8BF2E878A}" srcOrd="4" destOrd="0" parTransId="{188D7E95-9E5B-44C1-83A7-3AE659368D49}" sibTransId="{D7EA82A7-CE6B-449F-AF5F-78BBBB5E181B}"/>
    <dgm:cxn modelId="{1335F6A7-135F-47E8-820C-3D07BA0F706B}" srcId="{97221184-3640-409E-8EC9-DDDD0136399A}" destId="{B05C9CDB-C2AB-42C0-9532-1AC21A43F29B}" srcOrd="6" destOrd="0" parTransId="{67584BBE-E65A-40A0-8F5B-C5B91567CC1C}" sibTransId="{49FEF1AF-5A55-4BC5-9219-DD3ED33A33D1}"/>
    <dgm:cxn modelId="{E0AAAFAD-BC8C-4D96-9080-E189C3C72343}" srcId="{97221184-3640-409E-8EC9-DDDD0136399A}" destId="{4E2263E3-66DE-4A1C-808A-8E5F14B638EA}" srcOrd="3" destOrd="0" parTransId="{C4DA55E7-BDC3-49B4-AB10-15FE985B5F13}" sibTransId="{55DAFCFF-857F-4555-85FA-9F43991C7977}"/>
    <dgm:cxn modelId="{16CDDDAE-7CDE-44A4-B918-F6AAA27F6FA9}" type="presOf" srcId="{1C9C9396-9019-4821-9A94-875CDBDA8CC4}" destId="{60BF4A9C-7A85-4CDC-A663-54B4BEFB4D1B}" srcOrd="0" destOrd="0" presId="urn:microsoft.com/office/officeart/2008/layout/VerticalCurvedList"/>
    <dgm:cxn modelId="{7AB13EC3-13F1-4112-A133-1E6E7FCA2142}" type="presOf" srcId="{A4ADC203-87F9-4C71-9C3D-BFEAC83490C6}" destId="{78A0445A-F43E-490D-97C6-AF96CAC4D840}" srcOrd="0" destOrd="0" presId="urn:microsoft.com/office/officeart/2008/layout/VerticalCurvedList"/>
    <dgm:cxn modelId="{63142FC9-B23B-4F14-BB29-F5BD329B5410}" type="presOf" srcId="{B05C9CDB-C2AB-42C0-9532-1AC21A43F29B}" destId="{4E675FF5-BC11-4ACB-97FB-9265E1299FEF}" srcOrd="0" destOrd="0" presId="urn:microsoft.com/office/officeart/2008/layout/VerticalCurvedList"/>
    <dgm:cxn modelId="{7A4C56DF-3F8B-4B66-A4A6-3C7681DF52E8}" type="presOf" srcId="{FD117783-80F0-4EEE-8349-CA17C31ADDEB}" destId="{0062D36A-2132-495E-B163-525253CF9FE3}" srcOrd="0" destOrd="0" presId="urn:microsoft.com/office/officeart/2008/layout/VerticalCurvedList"/>
    <dgm:cxn modelId="{DD41228E-3213-4C85-A693-ED10EB07AB7E}" type="presParOf" srcId="{AEB0D68F-8F2B-4F73-9346-7B574C2A1044}" destId="{E28C4999-CA8A-4341-AB8E-1DE0B60BB97F}" srcOrd="0" destOrd="0" presId="urn:microsoft.com/office/officeart/2008/layout/VerticalCurvedList"/>
    <dgm:cxn modelId="{C8882738-D68F-43ED-B859-033292A5D33A}" type="presParOf" srcId="{E28C4999-CA8A-4341-AB8E-1DE0B60BB97F}" destId="{27C77DCC-CA47-4CFB-B9AE-83EEF66EE0F8}" srcOrd="0" destOrd="0" presId="urn:microsoft.com/office/officeart/2008/layout/VerticalCurvedList"/>
    <dgm:cxn modelId="{FD2BECD4-FBF7-4484-AAF3-16A09273A53C}" type="presParOf" srcId="{27C77DCC-CA47-4CFB-B9AE-83EEF66EE0F8}" destId="{8859A88D-728C-433D-955A-0BE99C67E0E3}" srcOrd="0" destOrd="0" presId="urn:microsoft.com/office/officeart/2008/layout/VerticalCurvedList"/>
    <dgm:cxn modelId="{A4047050-BB87-4F99-B30F-854FB6A7BABC}" type="presParOf" srcId="{27C77DCC-CA47-4CFB-B9AE-83EEF66EE0F8}" destId="{78A0445A-F43E-490D-97C6-AF96CAC4D840}" srcOrd="1" destOrd="0" presId="urn:microsoft.com/office/officeart/2008/layout/VerticalCurvedList"/>
    <dgm:cxn modelId="{CEADFCBC-97EA-4BB0-B5A0-31D252C9C2F9}" type="presParOf" srcId="{27C77DCC-CA47-4CFB-B9AE-83EEF66EE0F8}" destId="{A5039DF0-94C4-4283-9A50-0F18CFC32501}" srcOrd="2" destOrd="0" presId="urn:microsoft.com/office/officeart/2008/layout/VerticalCurvedList"/>
    <dgm:cxn modelId="{333D33CD-B8CF-4475-9586-A91CFA72DC73}" type="presParOf" srcId="{27C77DCC-CA47-4CFB-B9AE-83EEF66EE0F8}" destId="{71D4F7C9-10CB-4B22-BB07-42D52CD3337B}" srcOrd="3" destOrd="0" presId="urn:microsoft.com/office/officeart/2008/layout/VerticalCurvedList"/>
    <dgm:cxn modelId="{E2804358-340E-443E-B566-3A4B81277A92}" type="presParOf" srcId="{E28C4999-CA8A-4341-AB8E-1DE0B60BB97F}" destId="{D3828E5C-8322-427D-9F60-7988678BD55A}" srcOrd="1" destOrd="0" presId="urn:microsoft.com/office/officeart/2008/layout/VerticalCurvedList"/>
    <dgm:cxn modelId="{81697175-CCF0-42CC-8915-6D7A13A747DB}" type="presParOf" srcId="{E28C4999-CA8A-4341-AB8E-1DE0B60BB97F}" destId="{5D4641F0-707D-4324-BE5E-623B347E1E40}" srcOrd="2" destOrd="0" presId="urn:microsoft.com/office/officeart/2008/layout/VerticalCurvedList"/>
    <dgm:cxn modelId="{477E5162-5640-4B46-9679-16E5DFA6597D}" type="presParOf" srcId="{5D4641F0-707D-4324-BE5E-623B347E1E40}" destId="{DA29CEBF-B4F7-474B-8522-A34D94FAB714}" srcOrd="0" destOrd="0" presId="urn:microsoft.com/office/officeart/2008/layout/VerticalCurvedList"/>
    <dgm:cxn modelId="{82E76A69-2045-49AB-A619-D9A1EECD0FE5}" type="presParOf" srcId="{E28C4999-CA8A-4341-AB8E-1DE0B60BB97F}" destId="{1C26BA24-7CDE-4398-A887-693472AEACA9}" srcOrd="3" destOrd="0" presId="urn:microsoft.com/office/officeart/2008/layout/VerticalCurvedList"/>
    <dgm:cxn modelId="{BFCD2E64-EC54-4ECE-875E-A927C5BB8B02}" type="presParOf" srcId="{E28C4999-CA8A-4341-AB8E-1DE0B60BB97F}" destId="{4E101CA4-AC95-41D1-9DF5-B91DC8D72861}" srcOrd="4" destOrd="0" presId="urn:microsoft.com/office/officeart/2008/layout/VerticalCurvedList"/>
    <dgm:cxn modelId="{A62ADF4C-ADAC-4DB5-BB11-6B331A63B82F}" type="presParOf" srcId="{4E101CA4-AC95-41D1-9DF5-B91DC8D72861}" destId="{A73C41F3-B2DA-429C-9616-B00586F388F3}" srcOrd="0" destOrd="0" presId="urn:microsoft.com/office/officeart/2008/layout/VerticalCurvedList"/>
    <dgm:cxn modelId="{2525E5EB-905A-41A8-8C0E-674F3C7A83A5}" type="presParOf" srcId="{E28C4999-CA8A-4341-AB8E-1DE0B60BB97F}" destId="{60BF4A9C-7A85-4CDC-A663-54B4BEFB4D1B}" srcOrd="5" destOrd="0" presId="urn:microsoft.com/office/officeart/2008/layout/VerticalCurvedList"/>
    <dgm:cxn modelId="{4405EB54-585D-46F5-9919-89F5092AEB8B}" type="presParOf" srcId="{E28C4999-CA8A-4341-AB8E-1DE0B60BB97F}" destId="{39D3A81F-4FB9-4B70-8A7B-F41ABB825F19}" srcOrd="6" destOrd="0" presId="urn:microsoft.com/office/officeart/2008/layout/VerticalCurvedList"/>
    <dgm:cxn modelId="{CD7D7B23-F86F-4F84-8A61-76CBBBF08B7F}" type="presParOf" srcId="{39D3A81F-4FB9-4B70-8A7B-F41ABB825F19}" destId="{ECF8B772-653B-420C-8D49-A8338E5F9C90}" srcOrd="0" destOrd="0" presId="urn:microsoft.com/office/officeart/2008/layout/VerticalCurvedList"/>
    <dgm:cxn modelId="{C8F1A348-F399-47E8-99C3-CE824B79F082}" type="presParOf" srcId="{E28C4999-CA8A-4341-AB8E-1DE0B60BB97F}" destId="{9256F432-B4A4-49FC-AEDF-E789BED21DE5}" srcOrd="7" destOrd="0" presId="urn:microsoft.com/office/officeart/2008/layout/VerticalCurvedList"/>
    <dgm:cxn modelId="{505A41EC-303F-4736-9820-518B3F1B7E4E}" type="presParOf" srcId="{E28C4999-CA8A-4341-AB8E-1DE0B60BB97F}" destId="{F7EBD627-91B9-4AFC-AC54-3E083EC6FD5D}" srcOrd="8" destOrd="0" presId="urn:microsoft.com/office/officeart/2008/layout/VerticalCurvedList"/>
    <dgm:cxn modelId="{41004DCA-5385-46C2-9BA4-6D2CDCA88703}" type="presParOf" srcId="{F7EBD627-91B9-4AFC-AC54-3E083EC6FD5D}" destId="{E2DDD17D-10F0-4FFF-AD1B-588AC7D496D2}" srcOrd="0" destOrd="0" presId="urn:microsoft.com/office/officeart/2008/layout/VerticalCurvedList"/>
    <dgm:cxn modelId="{9FCFA26A-DDDF-452A-B5DF-4CCF2A80B818}" type="presParOf" srcId="{E28C4999-CA8A-4341-AB8E-1DE0B60BB97F}" destId="{3573D08E-7555-43FE-BE78-833B1EA22CD1}" srcOrd="9" destOrd="0" presId="urn:microsoft.com/office/officeart/2008/layout/VerticalCurvedList"/>
    <dgm:cxn modelId="{6E71CB12-8433-465B-ACBD-970884A57041}" type="presParOf" srcId="{E28C4999-CA8A-4341-AB8E-1DE0B60BB97F}" destId="{B864DA5C-9243-444F-8E22-5F8697C10778}" srcOrd="10" destOrd="0" presId="urn:microsoft.com/office/officeart/2008/layout/VerticalCurvedList"/>
    <dgm:cxn modelId="{010BC1FC-CF9A-4E24-B190-28F507434D0C}" type="presParOf" srcId="{B864DA5C-9243-444F-8E22-5F8697C10778}" destId="{010428E8-F9D9-4AFB-9F4A-C333627D49FA}" srcOrd="0" destOrd="0" presId="urn:microsoft.com/office/officeart/2008/layout/VerticalCurvedList"/>
    <dgm:cxn modelId="{CCC4D41F-0161-40C8-A9EB-50F35D2DBA5E}" type="presParOf" srcId="{E28C4999-CA8A-4341-AB8E-1DE0B60BB97F}" destId="{0062D36A-2132-495E-B163-525253CF9FE3}" srcOrd="11" destOrd="0" presId="urn:microsoft.com/office/officeart/2008/layout/VerticalCurvedList"/>
    <dgm:cxn modelId="{E3AF6BF5-1636-42C2-9028-E8023B8AEE31}" type="presParOf" srcId="{E28C4999-CA8A-4341-AB8E-1DE0B60BB97F}" destId="{2DACCB41-663B-40AA-8303-963EAA9C67CF}" srcOrd="12" destOrd="0" presId="urn:microsoft.com/office/officeart/2008/layout/VerticalCurvedList"/>
    <dgm:cxn modelId="{8EECDE39-00F6-4CE1-9678-008E8247393D}" type="presParOf" srcId="{2DACCB41-663B-40AA-8303-963EAA9C67CF}" destId="{0434597D-9D83-46BE-882C-4648D9921A27}" srcOrd="0" destOrd="0" presId="urn:microsoft.com/office/officeart/2008/layout/VerticalCurvedList"/>
    <dgm:cxn modelId="{7BA08CAB-93C4-4409-8EFA-2B83DA91216D}" type="presParOf" srcId="{E28C4999-CA8A-4341-AB8E-1DE0B60BB97F}" destId="{4E675FF5-BC11-4ACB-97FB-9265E1299FEF}" srcOrd="13" destOrd="0" presId="urn:microsoft.com/office/officeart/2008/layout/VerticalCurvedList"/>
    <dgm:cxn modelId="{ACE3B9F1-2674-46C4-B006-038466968233}" type="presParOf" srcId="{E28C4999-CA8A-4341-AB8E-1DE0B60BB97F}" destId="{44A17AC3-B871-411F-B0EC-C8AA27909C1F}" srcOrd="14" destOrd="0" presId="urn:microsoft.com/office/officeart/2008/layout/VerticalCurvedList"/>
    <dgm:cxn modelId="{12B16A72-1CC3-47E4-84A0-D411AB9121CE}" type="presParOf" srcId="{44A17AC3-B871-411F-B0EC-C8AA27909C1F}" destId="{CC8B7BDF-D18F-4299-81E0-454DA7FE8DED}" srcOrd="0" destOrd="0" presId="urn:microsoft.com/office/officeart/2008/layout/VerticalCurvedList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8929ED7-612B-43E7-85AE-E3A65B38AFB0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1323CD18-1CB4-4FF1-8B30-FE7A4295A62A}">
      <dgm:prSet phldrT="[Texto]" custT="1"/>
      <dgm:spPr>
        <a:solidFill>
          <a:srgbClr val="BC945A"/>
        </a:solidFill>
      </dgm:spPr>
      <dgm:t>
        <a:bodyPr/>
        <a:lstStyle/>
        <a:p>
          <a:pPr algn="ctr"/>
          <a:r>
            <a:rPr lang="es-MX" sz="1500" dirty="0"/>
            <a:t>La Ficha de Indicador del Desempeño (FID), que contiene información para llevar a cabo el seguimiento de aquel </a:t>
          </a:r>
          <a:r>
            <a:rPr lang="es-MX" sz="1500" dirty="0" err="1"/>
            <a:t>Pp</a:t>
          </a:r>
          <a:r>
            <a:rPr lang="es-MX" sz="1500" dirty="0"/>
            <a:t> que, por su naturaleza o diseño, no es susceptible de contar con una MIR.</a:t>
          </a:r>
        </a:p>
      </dgm:t>
    </dgm:pt>
    <dgm:pt modelId="{65E3A5AA-3B31-4F75-8992-41A9212C5D92}" type="sibTrans" cxnId="{4DA7CAEA-A673-439E-8F54-372595482F1A}">
      <dgm:prSet/>
      <dgm:spPr/>
      <dgm:t>
        <a:bodyPr/>
        <a:lstStyle/>
        <a:p>
          <a:endParaRPr lang="es-MX"/>
        </a:p>
      </dgm:t>
    </dgm:pt>
    <dgm:pt modelId="{08A1D633-7805-44A8-BDA9-13B21087EAB7}" type="parTrans" cxnId="{4DA7CAEA-A673-439E-8F54-372595482F1A}">
      <dgm:prSet/>
      <dgm:spPr/>
      <dgm:t>
        <a:bodyPr/>
        <a:lstStyle/>
        <a:p>
          <a:endParaRPr lang="es-MX"/>
        </a:p>
      </dgm:t>
    </dgm:pt>
    <dgm:pt modelId="{338ACDF5-0881-4689-AC49-2B189F970E73}" type="pres">
      <dgm:prSet presAssocID="{68929ED7-612B-43E7-85AE-E3A65B38AFB0}" presName="linearFlow" presStyleCnt="0">
        <dgm:presLayoutVars>
          <dgm:dir/>
          <dgm:resizeHandles val="exact"/>
        </dgm:presLayoutVars>
      </dgm:prSet>
      <dgm:spPr/>
    </dgm:pt>
    <dgm:pt modelId="{53E324C4-B181-4D9C-88F7-D6C09F2E81A9}" type="pres">
      <dgm:prSet presAssocID="{1323CD18-1CB4-4FF1-8B30-FE7A4295A62A}" presName="composite" presStyleCnt="0"/>
      <dgm:spPr/>
    </dgm:pt>
    <dgm:pt modelId="{39B466EB-8630-4BFC-9EBC-7764BF869A30}" type="pres">
      <dgm:prSet presAssocID="{1323CD18-1CB4-4FF1-8B30-FE7A4295A62A}" presName="imgShp" presStyleLbl="fgImgPlace1" presStyleIdx="0" presStyleCnt="1" custScaleX="4469" custScaleY="3515" custLinFactX="-10060" custLinFactY="322374" custLinFactNeighborX="-100000" custLinFactNeighborY="400000"/>
      <dgm:spPr/>
    </dgm:pt>
    <dgm:pt modelId="{8FA14E25-AEEE-4BC3-A6BC-1300B3D6849C}" type="pres">
      <dgm:prSet presAssocID="{1323CD18-1CB4-4FF1-8B30-FE7A4295A62A}" presName="txShp" presStyleLbl="node1" presStyleIdx="0" presStyleCnt="1" custScaleX="141532" custLinFactNeighborX="669" custLinFactNeighborY="-2798">
        <dgm:presLayoutVars>
          <dgm:bulletEnabled val="1"/>
        </dgm:presLayoutVars>
      </dgm:prSet>
      <dgm:spPr/>
    </dgm:pt>
  </dgm:ptLst>
  <dgm:cxnLst>
    <dgm:cxn modelId="{8DF9618E-7202-4C91-90AF-9B10C811AC69}" type="presOf" srcId="{68929ED7-612B-43E7-85AE-E3A65B38AFB0}" destId="{338ACDF5-0881-4689-AC49-2B189F970E73}" srcOrd="0" destOrd="0" presId="urn:microsoft.com/office/officeart/2005/8/layout/vList3"/>
    <dgm:cxn modelId="{1FB25AAB-B13D-45DF-8398-EF621DB4DA61}" type="presOf" srcId="{1323CD18-1CB4-4FF1-8B30-FE7A4295A62A}" destId="{8FA14E25-AEEE-4BC3-A6BC-1300B3D6849C}" srcOrd="0" destOrd="0" presId="urn:microsoft.com/office/officeart/2005/8/layout/vList3"/>
    <dgm:cxn modelId="{4DA7CAEA-A673-439E-8F54-372595482F1A}" srcId="{68929ED7-612B-43E7-85AE-E3A65B38AFB0}" destId="{1323CD18-1CB4-4FF1-8B30-FE7A4295A62A}" srcOrd="0" destOrd="0" parTransId="{08A1D633-7805-44A8-BDA9-13B21087EAB7}" sibTransId="{65E3A5AA-3B31-4F75-8992-41A9212C5D92}"/>
    <dgm:cxn modelId="{1B470806-DDA8-4FD9-BA62-335DDC734A72}" type="presParOf" srcId="{338ACDF5-0881-4689-AC49-2B189F970E73}" destId="{53E324C4-B181-4D9C-88F7-D6C09F2E81A9}" srcOrd="0" destOrd="0" presId="urn:microsoft.com/office/officeart/2005/8/layout/vList3"/>
    <dgm:cxn modelId="{F7463D0A-B807-429A-B7FE-239A72DB1D82}" type="presParOf" srcId="{53E324C4-B181-4D9C-88F7-D6C09F2E81A9}" destId="{39B466EB-8630-4BFC-9EBC-7764BF869A30}" srcOrd="0" destOrd="0" presId="urn:microsoft.com/office/officeart/2005/8/layout/vList3"/>
    <dgm:cxn modelId="{CC350F35-34FD-4A98-9983-ACAFAFDAC8A6}" type="presParOf" srcId="{53E324C4-B181-4D9C-88F7-D6C09F2E81A9}" destId="{8FA14E25-AEEE-4BC3-A6BC-1300B3D6849C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E24A587-5BCD-422D-BE90-E1F699B1E062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18499CB7-5466-4D0B-982F-1D2D6EFCD19D}">
      <dgm:prSet phldrT="[Texto]" custT="1"/>
      <dgm:spPr>
        <a:solidFill>
          <a:srgbClr val="BC945A"/>
        </a:solidFill>
        <a:ln>
          <a:noFill/>
        </a:ln>
      </dgm:spPr>
      <dgm:t>
        <a:bodyPr/>
        <a:lstStyle/>
        <a:p>
          <a:r>
            <a:rPr lang="es-MX" sz="2000" b="1" baseline="0" dirty="0">
              <a:solidFill>
                <a:schemeClr val="tx1"/>
              </a:solidFill>
              <a:latin typeface="+mj-lt"/>
            </a:rPr>
            <a:t>Información básica del </a:t>
          </a:r>
          <a:r>
            <a:rPr lang="es-MX" sz="2000" b="1" baseline="0" dirty="0" err="1">
              <a:solidFill>
                <a:schemeClr val="tx1"/>
              </a:solidFill>
              <a:latin typeface="+mj-lt"/>
            </a:rPr>
            <a:t>Pp</a:t>
          </a:r>
          <a:r>
            <a:rPr lang="es-MX" sz="2000" b="1" baseline="0" dirty="0">
              <a:solidFill>
                <a:schemeClr val="tx1"/>
              </a:solidFill>
              <a:latin typeface="+mj-lt"/>
            </a:rPr>
            <a:t> (clave, denominación, objetivo, inicio de operación, población objetivo)</a:t>
          </a:r>
          <a:endParaRPr lang="es-ES" sz="2000" b="1" baseline="0" dirty="0">
            <a:solidFill>
              <a:schemeClr val="tx1"/>
            </a:solidFill>
            <a:latin typeface="+mj-lt"/>
          </a:endParaRPr>
        </a:p>
      </dgm:t>
    </dgm:pt>
    <dgm:pt modelId="{6F46B048-3E0D-4839-A571-75EE216BD78D}" type="parTrans" cxnId="{0605CAB7-0409-47D1-9968-F71B7C6E3FFC}">
      <dgm:prSet/>
      <dgm:spPr/>
      <dgm:t>
        <a:bodyPr/>
        <a:lstStyle/>
        <a:p>
          <a:endParaRPr lang="es-ES" sz="1800"/>
        </a:p>
      </dgm:t>
    </dgm:pt>
    <dgm:pt modelId="{04357EEC-E8EB-4496-98DD-C21FC1A3A318}" type="sibTrans" cxnId="{0605CAB7-0409-47D1-9968-F71B7C6E3FFC}">
      <dgm:prSet/>
      <dgm:spPr/>
      <dgm:t>
        <a:bodyPr/>
        <a:lstStyle/>
        <a:p>
          <a:endParaRPr lang="es-ES" sz="1800"/>
        </a:p>
      </dgm:t>
    </dgm:pt>
    <dgm:pt modelId="{80DC4D84-DF75-4EA2-9D9A-B4822948CE95}">
      <dgm:prSet phldrT="[Texto]" custT="1"/>
      <dgm:spPr>
        <a:solidFill>
          <a:srgbClr val="DEC9A2"/>
        </a:solidFill>
        <a:ln>
          <a:noFill/>
        </a:ln>
      </dgm:spPr>
      <dgm:t>
        <a:bodyPr/>
        <a:lstStyle/>
        <a:p>
          <a:r>
            <a:rPr lang="es-MX" sz="2000" b="1" baseline="0" dirty="0">
              <a:solidFill>
                <a:schemeClr val="tx1"/>
              </a:solidFill>
              <a:latin typeface="+mj-lt"/>
            </a:rPr>
            <a:t>Vinculación del </a:t>
          </a:r>
          <a:r>
            <a:rPr lang="es-MX" sz="2000" b="1" baseline="0" dirty="0" err="1">
              <a:solidFill>
                <a:schemeClr val="tx1"/>
              </a:solidFill>
              <a:latin typeface="+mj-lt"/>
            </a:rPr>
            <a:t>Pp</a:t>
          </a:r>
          <a:r>
            <a:rPr lang="es-MX" sz="2000" b="1" baseline="0" dirty="0">
              <a:solidFill>
                <a:schemeClr val="tx1"/>
              </a:solidFill>
              <a:latin typeface="+mj-lt"/>
            </a:rPr>
            <a:t> con los Ejes del PND 2019-2024 y sus Programas derivados</a:t>
          </a:r>
          <a:endParaRPr lang="es-ES" sz="2000" b="1" baseline="0" dirty="0">
            <a:solidFill>
              <a:schemeClr val="tx1"/>
            </a:solidFill>
            <a:latin typeface="+mj-lt"/>
          </a:endParaRPr>
        </a:p>
      </dgm:t>
    </dgm:pt>
    <dgm:pt modelId="{C2187010-08B4-4F7E-99A6-5E9D60ABE294}" type="parTrans" cxnId="{B869BC8F-6E84-4A20-9674-548EE5B6CCF1}">
      <dgm:prSet/>
      <dgm:spPr/>
      <dgm:t>
        <a:bodyPr/>
        <a:lstStyle/>
        <a:p>
          <a:endParaRPr lang="es-ES" sz="1800"/>
        </a:p>
      </dgm:t>
    </dgm:pt>
    <dgm:pt modelId="{186D4753-CAE5-4F32-95A5-647EAA088814}" type="sibTrans" cxnId="{B869BC8F-6E84-4A20-9674-548EE5B6CCF1}">
      <dgm:prSet/>
      <dgm:spPr/>
      <dgm:t>
        <a:bodyPr/>
        <a:lstStyle/>
        <a:p>
          <a:endParaRPr lang="es-ES" sz="1800"/>
        </a:p>
      </dgm:t>
    </dgm:pt>
    <dgm:pt modelId="{CFFA3829-A864-4226-8E9A-267E7FC76D93}">
      <dgm:prSet phldrT="[Texto]" custT="1"/>
      <dgm:spPr>
        <a:solidFill>
          <a:srgbClr val="BC945A"/>
        </a:solidFill>
      </dgm:spPr>
      <dgm:t>
        <a:bodyPr/>
        <a:lstStyle/>
        <a:p>
          <a:r>
            <a:rPr lang="es-MX" sz="2000" baseline="0" dirty="0">
              <a:solidFill>
                <a:schemeClr val="tx1"/>
              </a:solidFill>
            </a:rPr>
            <a:t>Estructuras programáticas (Funciones, Actividades institucionales y Unidades Responsables válidas para el </a:t>
          </a:r>
          <a:r>
            <a:rPr lang="es-MX" sz="2000" baseline="0" dirty="0" err="1">
              <a:solidFill>
                <a:schemeClr val="tx1"/>
              </a:solidFill>
            </a:rPr>
            <a:t>Pp</a:t>
          </a:r>
          <a:r>
            <a:rPr lang="es-MX" sz="1800" dirty="0">
              <a:solidFill>
                <a:schemeClr val="tx1"/>
              </a:solidFill>
            </a:rPr>
            <a:t>)</a:t>
          </a:r>
          <a:endParaRPr lang="es-ES" sz="1800" dirty="0">
            <a:solidFill>
              <a:schemeClr val="tx1"/>
            </a:solidFill>
          </a:endParaRPr>
        </a:p>
      </dgm:t>
    </dgm:pt>
    <dgm:pt modelId="{7521BB84-EAD9-4C60-95C3-79EBC6C893F6}" type="parTrans" cxnId="{86B089A3-0847-4E48-9CF6-44E7FA519D47}">
      <dgm:prSet/>
      <dgm:spPr/>
      <dgm:t>
        <a:bodyPr/>
        <a:lstStyle/>
        <a:p>
          <a:endParaRPr lang="es-ES" sz="1800"/>
        </a:p>
      </dgm:t>
    </dgm:pt>
    <dgm:pt modelId="{6C5B5E03-5FFC-42C5-B5C7-7EB7DF11A27E}" type="sibTrans" cxnId="{86B089A3-0847-4E48-9CF6-44E7FA519D47}">
      <dgm:prSet/>
      <dgm:spPr/>
      <dgm:t>
        <a:bodyPr/>
        <a:lstStyle/>
        <a:p>
          <a:endParaRPr lang="es-ES" sz="1800"/>
        </a:p>
      </dgm:t>
    </dgm:pt>
    <dgm:pt modelId="{8AF5750A-B48B-42AF-B7E8-68AC109D5973}">
      <dgm:prSet phldrT="[Texto]" custT="1"/>
      <dgm:spPr>
        <a:solidFill>
          <a:srgbClr val="DEC9A2"/>
        </a:solidFill>
      </dgm:spPr>
      <dgm:t>
        <a:bodyPr/>
        <a:lstStyle/>
        <a:p>
          <a:r>
            <a:rPr lang="es-MX" sz="2000" b="1" baseline="0" dirty="0">
              <a:solidFill>
                <a:schemeClr val="tx1"/>
              </a:solidFill>
              <a:latin typeface="+mj-lt"/>
            </a:rPr>
            <a:t>Partidas del Clasificador por objeto del gasto válidas para el </a:t>
          </a:r>
          <a:r>
            <a:rPr lang="es-MX" sz="2000" b="1" baseline="0" dirty="0" err="1">
              <a:solidFill>
                <a:schemeClr val="tx1"/>
              </a:solidFill>
              <a:latin typeface="+mj-lt"/>
            </a:rPr>
            <a:t>Pp</a:t>
          </a:r>
          <a:endParaRPr lang="es-ES" sz="2000" b="1" baseline="0" dirty="0">
            <a:solidFill>
              <a:schemeClr val="tx1"/>
            </a:solidFill>
            <a:latin typeface="+mj-lt"/>
          </a:endParaRPr>
        </a:p>
      </dgm:t>
    </dgm:pt>
    <dgm:pt modelId="{A77E5042-1971-4FA9-B290-C7625328DE57}" type="parTrans" cxnId="{4EB0D7C1-DE58-421B-A8A1-FB17B7E925FF}">
      <dgm:prSet/>
      <dgm:spPr/>
      <dgm:t>
        <a:bodyPr/>
        <a:lstStyle/>
        <a:p>
          <a:endParaRPr lang="es-ES" sz="1800"/>
        </a:p>
      </dgm:t>
    </dgm:pt>
    <dgm:pt modelId="{32157F3B-698C-48CB-ABDC-7F766CC15431}" type="sibTrans" cxnId="{4EB0D7C1-DE58-421B-A8A1-FB17B7E925FF}">
      <dgm:prSet/>
      <dgm:spPr/>
      <dgm:t>
        <a:bodyPr/>
        <a:lstStyle/>
        <a:p>
          <a:endParaRPr lang="es-ES" sz="1800"/>
        </a:p>
      </dgm:t>
    </dgm:pt>
    <dgm:pt modelId="{A99F605A-1232-4DF8-AEC2-DFC6F73BB6EA}">
      <dgm:prSet phldrT="[Texto]" custT="1"/>
      <dgm:spPr>
        <a:solidFill>
          <a:srgbClr val="BC945A"/>
        </a:solidFill>
      </dgm:spPr>
      <dgm:t>
        <a:bodyPr/>
        <a:lstStyle/>
        <a:p>
          <a:r>
            <a:rPr lang="es-MX" sz="2000" b="1" baseline="0" dirty="0">
              <a:solidFill>
                <a:schemeClr val="tx1"/>
              </a:solidFill>
              <a:latin typeface="+mj-lt"/>
            </a:rPr>
            <a:t>Concurrencia del </a:t>
          </a:r>
          <a:r>
            <a:rPr lang="es-MX" sz="2000" b="1" baseline="0" dirty="0" err="1">
              <a:solidFill>
                <a:schemeClr val="tx1"/>
              </a:solidFill>
              <a:latin typeface="+mj-lt"/>
            </a:rPr>
            <a:t>Pp</a:t>
          </a:r>
          <a:r>
            <a:rPr lang="es-MX" sz="2000" b="1" baseline="0" dirty="0">
              <a:solidFill>
                <a:schemeClr val="tx1"/>
              </a:solidFill>
              <a:latin typeface="+mj-lt"/>
            </a:rPr>
            <a:t> con otros programas del ámbito federal o de otros niveles de gobierno</a:t>
          </a:r>
          <a:endParaRPr lang="es-ES" sz="2000" b="1" baseline="0" dirty="0">
            <a:solidFill>
              <a:schemeClr val="tx1"/>
            </a:solidFill>
            <a:latin typeface="+mj-lt"/>
          </a:endParaRPr>
        </a:p>
      </dgm:t>
    </dgm:pt>
    <dgm:pt modelId="{C3289CAB-F374-400E-B7AB-460817CC433C}" type="parTrans" cxnId="{6A55AFEB-2D04-4AF4-9EA7-F150EF3DF536}">
      <dgm:prSet/>
      <dgm:spPr/>
      <dgm:t>
        <a:bodyPr/>
        <a:lstStyle/>
        <a:p>
          <a:endParaRPr lang="es-ES" sz="1800"/>
        </a:p>
      </dgm:t>
    </dgm:pt>
    <dgm:pt modelId="{E99891B0-3E67-4B3D-BE94-B159862B3EEE}" type="sibTrans" cxnId="{6A55AFEB-2D04-4AF4-9EA7-F150EF3DF536}">
      <dgm:prSet/>
      <dgm:spPr/>
      <dgm:t>
        <a:bodyPr/>
        <a:lstStyle/>
        <a:p>
          <a:endParaRPr lang="es-ES" sz="1800"/>
        </a:p>
      </dgm:t>
    </dgm:pt>
    <dgm:pt modelId="{9D7184E2-2703-4EBB-94F3-B51B74D18190}" type="pres">
      <dgm:prSet presAssocID="{3E24A587-5BCD-422D-BE90-E1F699B1E062}" presName="linearFlow" presStyleCnt="0">
        <dgm:presLayoutVars>
          <dgm:dir/>
          <dgm:resizeHandles val="exact"/>
        </dgm:presLayoutVars>
      </dgm:prSet>
      <dgm:spPr/>
    </dgm:pt>
    <dgm:pt modelId="{28B9451A-58FE-4F1D-B059-2F9B76F501FD}" type="pres">
      <dgm:prSet presAssocID="{18499CB7-5466-4D0B-982F-1D2D6EFCD19D}" presName="composite" presStyleCnt="0"/>
      <dgm:spPr/>
    </dgm:pt>
    <dgm:pt modelId="{17467A10-F2D5-4F9F-B58B-C9FC0ED8BBC4}" type="pres">
      <dgm:prSet presAssocID="{18499CB7-5466-4D0B-982F-1D2D6EFCD19D}" presName="imgShp" presStyleLbl="fgImgPlace1" presStyleIdx="0" presStyleCnt="5"/>
      <dgm:spPr>
        <a:solidFill>
          <a:srgbClr val="6E152E"/>
        </a:solidFill>
        <a:ln>
          <a:solidFill>
            <a:schemeClr val="bg1">
              <a:lumMod val="95000"/>
            </a:schemeClr>
          </a:solidFill>
        </a:ln>
      </dgm:spPr>
    </dgm:pt>
    <dgm:pt modelId="{69349FD7-B94B-43C8-9177-CBD74318333E}" type="pres">
      <dgm:prSet presAssocID="{18499CB7-5466-4D0B-982F-1D2D6EFCD19D}" presName="txShp" presStyleLbl="node1" presStyleIdx="0" presStyleCnt="5" custScaleX="105162" custLinFactNeighborY="-1820">
        <dgm:presLayoutVars>
          <dgm:bulletEnabled val="1"/>
        </dgm:presLayoutVars>
      </dgm:prSet>
      <dgm:spPr/>
    </dgm:pt>
    <dgm:pt modelId="{2B02FE12-6A15-499F-890E-830E227E4CD9}" type="pres">
      <dgm:prSet presAssocID="{04357EEC-E8EB-4496-98DD-C21FC1A3A318}" presName="spacing" presStyleCnt="0"/>
      <dgm:spPr/>
    </dgm:pt>
    <dgm:pt modelId="{2B7B73C0-A30E-42B6-8343-38FE88E8E7D0}" type="pres">
      <dgm:prSet presAssocID="{80DC4D84-DF75-4EA2-9D9A-B4822948CE95}" presName="composite" presStyleCnt="0"/>
      <dgm:spPr/>
    </dgm:pt>
    <dgm:pt modelId="{43230393-62AC-4473-A726-6DCDB59B23B4}" type="pres">
      <dgm:prSet presAssocID="{80DC4D84-DF75-4EA2-9D9A-B4822948CE95}" presName="imgShp" presStyleLbl="fgImgPlace1" presStyleIdx="1" presStyleCnt="5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55595B8E-870B-4081-9992-B89E50B3743C}" type="pres">
      <dgm:prSet presAssocID="{80DC4D84-DF75-4EA2-9D9A-B4822948CE95}" presName="txShp" presStyleLbl="node1" presStyleIdx="1" presStyleCnt="5" custScaleX="104014">
        <dgm:presLayoutVars>
          <dgm:bulletEnabled val="1"/>
        </dgm:presLayoutVars>
      </dgm:prSet>
      <dgm:spPr/>
    </dgm:pt>
    <dgm:pt modelId="{AA097832-142A-4B73-B5E3-1953BC21E0F7}" type="pres">
      <dgm:prSet presAssocID="{186D4753-CAE5-4F32-95A5-647EAA088814}" presName="spacing" presStyleCnt="0"/>
      <dgm:spPr/>
    </dgm:pt>
    <dgm:pt modelId="{7A90AE17-FBB4-4270-A0DA-697589621BB9}" type="pres">
      <dgm:prSet presAssocID="{CFFA3829-A864-4226-8E9A-267E7FC76D93}" presName="composite" presStyleCnt="0"/>
      <dgm:spPr/>
    </dgm:pt>
    <dgm:pt modelId="{F57E0736-CBEA-413F-83CD-D8CC0A088E57}" type="pres">
      <dgm:prSet presAssocID="{CFFA3829-A864-4226-8E9A-267E7FC76D93}" presName="imgShp" presStyleLbl="fgImgPlace1" presStyleIdx="2" presStyleCnt="5"/>
      <dgm:spPr>
        <a:solidFill>
          <a:srgbClr val="6A1C32"/>
        </a:solidFill>
      </dgm:spPr>
    </dgm:pt>
    <dgm:pt modelId="{67DF1456-34F6-4BA5-8DAE-30D6CC908716}" type="pres">
      <dgm:prSet presAssocID="{CFFA3829-A864-4226-8E9A-267E7FC76D93}" presName="txShp" presStyleLbl="node1" presStyleIdx="2" presStyleCnt="5" custScaleX="107457">
        <dgm:presLayoutVars>
          <dgm:bulletEnabled val="1"/>
        </dgm:presLayoutVars>
      </dgm:prSet>
      <dgm:spPr/>
    </dgm:pt>
    <dgm:pt modelId="{1C1A9D97-F673-4628-B3A1-18D7B3BE64F3}" type="pres">
      <dgm:prSet presAssocID="{6C5B5E03-5FFC-42C5-B5C7-7EB7DF11A27E}" presName="spacing" presStyleCnt="0"/>
      <dgm:spPr/>
    </dgm:pt>
    <dgm:pt modelId="{0EAE7942-1CBD-429E-83FE-9C2921A2600F}" type="pres">
      <dgm:prSet presAssocID="{8AF5750A-B48B-42AF-B7E8-68AC109D5973}" presName="composite" presStyleCnt="0"/>
      <dgm:spPr/>
    </dgm:pt>
    <dgm:pt modelId="{2258462F-18B8-49E0-B164-31D1DAA11628}" type="pres">
      <dgm:prSet presAssocID="{8AF5750A-B48B-42AF-B7E8-68AC109D5973}" presName="imgShp" presStyleLbl="fgImgPlace1" presStyleIdx="3" presStyleCnt="5"/>
      <dgm:spPr>
        <a:solidFill>
          <a:srgbClr val="6A1C32"/>
        </a:solidFill>
      </dgm:spPr>
    </dgm:pt>
    <dgm:pt modelId="{846EB45B-2869-41C9-B23F-9B6241BD14D9}" type="pres">
      <dgm:prSet presAssocID="{8AF5750A-B48B-42AF-B7E8-68AC109D5973}" presName="txShp" presStyleLbl="node1" presStyleIdx="3" presStyleCnt="5" custScaleX="107360">
        <dgm:presLayoutVars>
          <dgm:bulletEnabled val="1"/>
        </dgm:presLayoutVars>
      </dgm:prSet>
      <dgm:spPr/>
    </dgm:pt>
    <dgm:pt modelId="{1D69AE35-0BD8-4BBE-ADE1-1AF901BF89E5}" type="pres">
      <dgm:prSet presAssocID="{32157F3B-698C-48CB-ABDC-7F766CC15431}" presName="spacing" presStyleCnt="0"/>
      <dgm:spPr/>
    </dgm:pt>
    <dgm:pt modelId="{4BC7A125-484A-4F39-A898-1143E80C7803}" type="pres">
      <dgm:prSet presAssocID="{A99F605A-1232-4DF8-AEC2-DFC6F73BB6EA}" presName="composite" presStyleCnt="0"/>
      <dgm:spPr/>
    </dgm:pt>
    <dgm:pt modelId="{C3E25B3B-DC12-4082-BE66-C178685F3FE8}" type="pres">
      <dgm:prSet presAssocID="{A99F605A-1232-4DF8-AEC2-DFC6F73BB6EA}" presName="imgShp" presStyleLbl="fgImgPlace1" presStyleIdx="4" presStyleCnt="5"/>
      <dgm:spPr>
        <a:solidFill>
          <a:srgbClr val="6A1C32"/>
        </a:solidFill>
      </dgm:spPr>
    </dgm:pt>
    <dgm:pt modelId="{F76D3E02-B5BA-4DE0-8E38-5A4D9ED1FE0D}" type="pres">
      <dgm:prSet presAssocID="{A99F605A-1232-4DF8-AEC2-DFC6F73BB6EA}" presName="txShp" presStyleLbl="node1" presStyleIdx="4" presStyleCnt="5" custScaleX="104014">
        <dgm:presLayoutVars>
          <dgm:bulletEnabled val="1"/>
        </dgm:presLayoutVars>
      </dgm:prSet>
      <dgm:spPr/>
    </dgm:pt>
  </dgm:ptLst>
  <dgm:cxnLst>
    <dgm:cxn modelId="{AC9AB36B-7636-4F00-A248-6C9ED2C655CE}" type="presOf" srcId="{CFFA3829-A864-4226-8E9A-267E7FC76D93}" destId="{67DF1456-34F6-4BA5-8DAE-30D6CC908716}" srcOrd="0" destOrd="0" presId="urn:microsoft.com/office/officeart/2005/8/layout/vList3"/>
    <dgm:cxn modelId="{58EA2F55-DD68-40A8-980F-7262E5FD2DFF}" type="presOf" srcId="{A99F605A-1232-4DF8-AEC2-DFC6F73BB6EA}" destId="{F76D3E02-B5BA-4DE0-8E38-5A4D9ED1FE0D}" srcOrd="0" destOrd="0" presId="urn:microsoft.com/office/officeart/2005/8/layout/vList3"/>
    <dgm:cxn modelId="{B869BC8F-6E84-4A20-9674-548EE5B6CCF1}" srcId="{3E24A587-5BCD-422D-BE90-E1F699B1E062}" destId="{80DC4D84-DF75-4EA2-9D9A-B4822948CE95}" srcOrd="1" destOrd="0" parTransId="{C2187010-08B4-4F7E-99A6-5E9D60ABE294}" sibTransId="{186D4753-CAE5-4F32-95A5-647EAA088814}"/>
    <dgm:cxn modelId="{65B369A0-2B37-46D3-BB24-7A598B6F4B2B}" type="presOf" srcId="{8AF5750A-B48B-42AF-B7E8-68AC109D5973}" destId="{846EB45B-2869-41C9-B23F-9B6241BD14D9}" srcOrd="0" destOrd="0" presId="urn:microsoft.com/office/officeart/2005/8/layout/vList3"/>
    <dgm:cxn modelId="{86B089A3-0847-4E48-9CF6-44E7FA519D47}" srcId="{3E24A587-5BCD-422D-BE90-E1F699B1E062}" destId="{CFFA3829-A864-4226-8E9A-267E7FC76D93}" srcOrd="2" destOrd="0" parTransId="{7521BB84-EAD9-4C60-95C3-79EBC6C893F6}" sibTransId="{6C5B5E03-5FFC-42C5-B5C7-7EB7DF11A27E}"/>
    <dgm:cxn modelId="{0605CAB7-0409-47D1-9968-F71B7C6E3FFC}" srcId="{3E24A587-5BCD-422D-BE90-E1F699B1E062}" destId="{18499CB7-5466-4D0B-982F-1D2D6EFCD19D}" srcOrd="0" destOrd="0" parTransId="{6F46B048-3E0D-4839-A571-75EE216BD78D}" sibTransId="{04357EEC-E8EB-4496-98DD-C21FC1A3A318}"/>
    <dgm:cxn modelId="{4EB0D7C1-DE58-421B-A8A1-FB17B7E925FF}" srcId="{3E24A587-5BCD-422D-BE90-E1F699B1E062}" destId="{8AF5750A-B48B-42AF-B7E8-68AC109D5973}" srcOrd="3" destOrd="0" parTransId="{A77E5042-1971-4FA9-B290-C7625328DE57}" sibTransId="{32157F3B-698C-48CB-ABDC-7F766CC15431}"/>
    <dgm:cxn modelId="{EC05F9D7-89C2-4DC9-B6D5-AB56F5D5BA7F}" type="presOf" srcId="{3E24A587-5BCD-422D-BE90-E1F699B1E062}" destId="{9D7184E2-2703-4EBB-94F3-B51B74D18190}" srcOrd="0" destOrd="0" presId="urn:microsoft.com/office/officeart/2005/8/layout/vList3"/>
    <dgm:cxn modelId="{6A55AFEB-2D04-4AF4-9EA7-F150EF3DF536}" srcId="{3E24A587-5BCD-422D-BE90-E1F699B1E062}" destId="{A99F605A-1232-4DF8-AEC2-DFC6F73BB6EA}" srcOrd="4" destOrd="0" parTransId="{C3289CAB-F374-400E-B7AB-460817CC433C}" sibTransId="{E99891B0-3E67-4B3D-BE94-B159862B3EEE}"/>
    <dgm:cxn modelId="{A18120ED-6084-4F76-B3BA-3D295E23B4D7}" type="presOf" srcId="{80DC4D84-DF75-4EA2-9D9A-B4822948CE95}" destId="{55595B8E-870B-4081-9992-B89E50B3743C}" srcOrd="0" destOrd="0" presId="urn:microsoft.com/office/officeart/2005/8/layout/vList3"/>
    <dgm:cxn modelId="{B1D51FF0-ACCC-46C2-B0A0-BF6C8C743282}" type="presOf" srcId="{18499CB7-5466-4D0B-982F-1D2D6EFCD19D}" destId="{69349FD7-B94B-43C8-9177-CBD74318333E}" srcOrd="0" destOrd="0" presId="urn:microsoft.com/office/officeart/2005/8/layout/vList3"/>
    <dgm:cxn modelId="{21437370-CDBF-4E2D-BCF3-FCA265D8AFF8}" type="presParOf" srcId="{9D7184E2-2703-4EBB-94F3-B51B74D18190}" destId="{28B9451A-58FE-4F1D-B059-2F9B76F501FD}" srcOrd="0" destOrd="0" presId="urn:microsoft.com/office/officeart/2005/8/layout/vList3"/>
    <dgm:cxn modelId="{441C7177-E2D8-464D-8463-32987798686A}" type="presParOf" srcId="{28B9451A-58FE-4F1D-B059-2F9B76F501FD}" destId="{17467A10-F2D5-4F9F-B58B-C9FC0ED8BBC4}" srcOrd="0" destOrd="0" presId="urn:microsoft.com/office/officeart/2005/8/layout/vList3"/>
    <dgm:cxn modelId="{F4C2AD46-FFD0-4347-B077-C5FBCD11EC41}" type="presParOf" srcId="{28B9451A-58FE-4F1D-B059-2F9B76F501FD}" destId="{69349FD7-B94B-43C8-9177-CBD74318333E}" srcOrd="1" destOrd="0" presId="urn:microsoft.com/office/officeart/2005/8/layout/vList3"/>
    <dgm:cxn modelId="{69E6939A-C8F8-4CFF-8BAC-9F87892AC3A7}" type="presParOf" srcId="{9D7184E2-2703-4EBB-94F3-B51B74D18190}" destId="{2B02FE12-6A15-499F-890E-830E227E4CD9}" srcOrd="1" destOrd="0" presId="urn:microsoft.com/office/officeart/2005/8/layout/vList3"/>
    <dgm:cxn modelId="{925256F3-88C2-432D-9691-07DACD4BF8CF}" type="presParOf" srcId="{9D7184E2-2703-4EBB-94F3-B51B74D18190}" destId="{2B7B73C0-A30E-42B6-8343-38FE88E8E7D0}" srcOrd="2" destOrd="0" presId="urn:microsoft.com/office/officeart/2005/8/layout/vList3"/>
    <dgm:cxn modelId="{DCDB2157-6140-4AB0-B4FE-BDBDA04742C0}" type="presParOf" srcId="{2B7B73C0-A30E-42B6-8343-38FE88E8E7D0}" destId="{43230393-62AC-4473-A726-6DCDB59B23B4}" srcOrd="0" destOrd="0" presId="urn:microsoft.com/office/officeart/2005/8/layout/vList3"/>
    <dgm:cxn modelId="{F830F58A-90AC-4584-9907-956FA86CEF77}" type="presParOf" srcId="{2B7B73C0-A30E-42B6-8343-38FE88E8E7D0}" destId="{55595B8E-870B-4081-9992-B89E50B3743C}" srcOrd="1" destOrd="0" presId="urn:microsoft.com/office/officeart/2005/8/layout/vList3"/>
    <dgm:cxn modelId="{9FEBA9C1-84FA-4984-B797-18E4EF5515DF}" type="presParOf" srcId="{9D7184E2-2703-4EBB-94F3-B51B74D18190}" destId="{AA097832-142A-4B73-B5E3-1953BC21E0F7}" srcOrd="3" destOrd="0" presId="urn:microsoft.com/office/officeart/2005/8/layout/vList3"/>
    <dgm:cxn modelId="{996A4E81-2877-4544-A417-6D8AE07F76B3}" type="presParOf" srcId="{9D7184E2-2703-4EBB-94F3-B51B74D18190}" destId="{7A90AE17-FBB4-4270-A0DA-697589621BB9}" srcOrd="4" destOrd="0" presId="urn:microsoft.com/office/officeart/2005/8/layout/vList3"/>
    <dgm:cxn modelId="{F252214C-73F7-42B5-8735-5AF9F5C7AFAD}" type="presParOf" srcId="{7A90AE17-FBB4-4270-A0DA-697589621BB9}" destId="{F57E0736-CBEA-413F-83CD-D8CC0A088E57}" srcOrd="0" destOrd="0" presId="urn:microsoft.com/office/officeart/2005/8/layout/vList3"/>
    <dgm:cxn modelId="{D51A20AA-F3C7-4646-907B-0AA3B84A284E}" type="presParOf" srcId="{7A90AE17-FBB4-4270-A0DA-697589621BB9}" destId="{67DF1456-34F6-4BA5-8DAE-30D6CC908716}" srcOrd="1" destOrd="0" presId="urn:microsoft.com/office/officeart/2005/8/layout/vList3"/>
    <dgm:cxn modelId="{52138415-0C47-4BE0-A001-6ECF8571960B}" type="presParOf" srcId="{9D7184E2-2703-4EBB-94F3-B51B74D18190}" destId="{1C1A9D97-F673-4628-B3A1-18D7B3BE64F3}" srcOrd="5" destOrd="0" presId="urn:microsoft.com/office/officeart/2005/8/layout/vList3"/>
    <dgm:cxn modelId="{1CA8C254-E971-4CFF-BE55-52E5D24D86AD}" type="presParOf" srcId="{9D7184E2-2703-4EBB-94F3-B51B74D18190}" destId="{0EAE7942-1CBD-429E-83FE-9C2921A2600F}" srcOrd="6" destOrd="0" presId="urn:microsoft.com/office/officeart/2005/8/layout/vList3"/>
    <dgm:cxn modelId="{156F0C07-0FF9-4F3A-BB65-193FD4099213}" type="presParOf" srcId="{0EAE7942-1CBD-429E-83FE-9C2921A2600F}" destId="{2258462F-18B8-49E0-B164-31D1DAA11628}" srcOrd="0" destOrd="0" presId="urn:microsoft.com/office/officeart/2005/8/layout/vList3"/>
    <dgm:cxn modelId="{EDEE96F9-CB0A-4D11-B67F-B5A93C008207}" type="presParOf" srcId="{0EAE7942-1CBD-429E-83FE-9C2921A2600F}" destId="{846EB45B-2869-41C9-B23F-9B6241BD14D9}" srcOrd="1" destOrd="0" presId="urn:microsoft.com/office/officeart/2005/8/layout/vList3"/>
    <dgm:cxn modelId="{0BAF9286-32BD-47EC-9EE3-4F59B7D59673}" type="presParOf" srcId="{9D7184E2-2703-4EBB-94F3-B51B74D18190}" destId="{1D69AE35-0BD8-4BBE-ADE1-1AF901BF89E5}" srcOrd="7" destOrd="0" presId="urn:microsoft.com/office/officeart/2005/8/layout/vList3"/>
    <dgm:cxn modelId="{6F305717-7238-4186-847B-EABD995B8CFE}" type="presParOf" srcId="{9D7184E2-2703-4EBB-94F3-B51B74D18190}" destId="{4BC7A125-484A-4F39-A898-1143E80C7803}" srcOrd="8" destOrd="0" presId="urn:microsoft.com/office/officeart/2005/8/layout/vList3"/>
    <dgm:cxn modelId="{135F8B05-55F0-4460-9454-16C0D7B9BAD5}" type="presParOf" srcId="{4BC7A125-484A-4F39-A898-1143E80C7803}" destId="{C3E25B3B-DC12-4082-BE66-C178685F3FE8}" srcOrd="0" destOrd="0" presId="urn:microsoft.com/office/officeart/2005/8/layout/vList3"/>
    <dgm:cxn modelId="{F5CCEC97-FDBD-4623-BDE0-BA9A46C97309}" type="presParOf" srcId="{4BC7A125-484A-4F39-A898-1143E80C7803}" destId="{F76D3E02-B5BA-4DE0-8E38-5A4D9ED1FE0D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A0445A-F43E-490D-97C6-AF96CAC4D840}">
      <dsp:nvSpPr>
        <dsp:cNvPr id="0" name=""/>
        <dsp:cNvSpPr/>
      </dsp:nvSpPr>
      <dsp:spPr>
        <a:xfrm>
          <a:off x="-4175250" y="-640700"/>
          <a:ext cx="4975005" cy="4975005"/>
        </a:xfrm>
        <a:prstGeom prst="blockArc">
          <a:avLst>
            <a:gd name="adj1" fmla="val 18900000"/>
            <a:gd name="adj2" fmla="val 2700000"/>
            <a:gd name="adj3" fmla="val 434"/>
          </a:avLst>
        </a:prstGeom>
        <a:noFill/>
        <a:ln w="12700" cap="flat" cmpd="sng" algn="ctr">
          <a:solidFill>
            <a:srgbClr val="6A1C3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828E5C-8322-427D-9F60-7988678BD55A}">
      <dsp:nvSpPr>
        <dsp:cNvPr id="0" name=""/>
        <dsp:cNvSpPr/>
      </dsp:nvSpPr>
      <dsp:spPr>
        <a:xfrm>
          <a:off x="259106" y="167911"/>
          <a:ext cx="6005561" cy="335674"/>
        </a:xfrm>
        <a:prstGeom prst="rect">
          <a:avLst/>
        </a:prstGeom>
        <a:solidFill>
          <a:srgbClr val="6E152E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442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/>
            <a:t>Antecedentes</a:t>
          </a:r>
          <a:endParaRPr lang="es-MX" sz="1600" kern="1200" dirty="0">
            <a:solidFill>
              <a:schemeClr val="bg1"/>
            </a:solidFill>
          </a:endParaRPr>
        </a:p>
      </dsp:txBody>
      <dsp:txXfrm>
        <a:off x="259106" y="167911"/>
        <a:ext cx="6005561" cy="335674"/>
      </dsp:txXfrm>
    </dsp:sp>
    <dsp:sp modelId="{DA29CEBF-B4F7-474B-8522-A34D94FAB714}">
      <dsp:nvSpPr>
        <dsp:cNvPr id="0" name=""/>
        <dsp:cNvSpPr/>
      </dsp:nvSpPr>
      <dsp:spPr>
        <a:xfrm>
          <a:off x="49309" y="125951"/>
          <a:ext cx="419593" cy="41959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6A1C3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26BA24-7CDE-4398-A887-693472AEACA9}">
      <dsp:nvSpPr>
        <dsp:cNvPr id="0" name=""/>
        <dsp:cNvSpPr/>
      </dsp:nvSpPr>
      <dsp:spPr>
        <a:xfrm>
          <a:off x="563090" y="671719"/>
          <a:ext cx="5701578" cy="335674"/>
        </a:xfrm>
        <a:prstGeom prst="rect">
          <a:avLst/>
        </a:prstGeom>
        <a:solidFill>
          <a:srgbClr val="BC945A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442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/>
            <a:t>Identificación, definición y descripción del problema o necesidad</a:t>
          </a:r>
          <a:endParaRPr lang="es-MX" sz="1600" kern="1200" dirty="0">
            <a:solidFill>
              <a:schemeClr val="bg1"/>
            </a:solidFill>
          </a:endParaRPr>
        </a:p>
      </dsp:txBody>
      <dsp:txXfrm>
        <a:off x="563090" y="671719"/>
        <a:ext cx="5701578" cy="335674"/>
      </dsp:txXfrm>
    </dsp:sp>
    <dsp:sp modelId="{A73C41F3-B2DA-429C-9616-B00586F388F3}">
      <dsp:nvSpPr>
        <dsp:cNvPr id="0" name=""/>
        <dsp:cNvSpPr/>
      </dsp:nvSpPr>
      <dsp:spPr>
        <a:xfrm>
          <a:off x="353293" y="629759"/>
          <a:ext cx="419593" cy="41959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6A1C3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BF4A9C-7A85-4CDC-A663-54B4BEFB4D1B}">
      <dsp:nvSpPr>
        <dsp:cNvPr id="0" name=""/>
        <dsp:cNvSpPr/>
      </dsp:nvSpPr>
      <dsp:spPr>
        <a:xfrm>
          <a:off x="729671" y="1175157"/>
          <a:ext cx="5534996" cy="335674"/>
        </a:xfrm>
        <a:prstGeom prst="rect">
          <a:avLst/>
        </a:prstGeom>
        <a:solidFill>
          <a:srgbClr val="DEC9A2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442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/>
            <a:t>Objetivos</a:t>
          </a:r>
          <a:endParaRPr lang="es-MX" sz="1600" kern="1200" dirty="0">
            <a:solidFill>
              <a:schemeClr val="bg1"/>
            </a:solidFill>
          </a:endParaRPr>
        </a:p>
      </dsp:txBody>
      <dsp:txXfrm>
        <a:off x="729671" y="1175157"/>
        <a:ext cx="5534996" cy="335674"/>
      </dsp:txXfrm>
    </dsp:sp>
    <dsp:sp modelId="{ECF8B772-653B-420C-8D49-A8338E5F9C90}">
      <dsp:nvSpPr>
        <dsp:cNvPr id="0" name=""/>
        <dsp:cNvSpPr/>
      </dsp:nvSpPr>
      <dsp:spPr>
        <a:xfrm>
          <a:off x="519874" y="1133198"/>
          <a:ext cx="419593" cy="41959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6A1C3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56F432-B4A4-49FC-AEDF-E789BED21DE5}">
      <dsp:nvSpPr>
        <dsp:cNvPr id="0" name=""/>
        <dsp:cNvSpPr/>
      </dsp:nvSpPr>
      <dsp:spPr>
        <a:xfrm>
          <a:off x="782859" y="1678965"/>
          <a:ext cx="5481808" cy="335674"/>
        </a:xfrm>
        <a:prstGeom prst="rect">
          <a:avLst/>
        </a:prstGeom>
        <a:solidFill>
          <a:srgbClr val="6E152E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442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/>
            <a:t>Cobertura</a:t>
          </a:r>
        </a:p>
      </dsp:txBody>
      <dsp:txXfrm>
        <a:off x="782859" y="1678965"/>
        <a:ext cx="5481808" cy="335674"/>
      </dsp:txXfrm>
    </dsp:sp>
    <dsp:sp modelId="{E2DDD17D-10F0-4FFF-AD1B-588AC7D496D2}">
      <dsp:nvSpPr>
        <dsp:cNvPr id="0" name=""/>
        <dsp:cNvSpPr/>
      </dsp:nvSpPr>
      <dsp:spPr>
        <a:xfrm>
          <a:off x="573062" y="1637005"/>
          <a:ext cx="419593" cy="41959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6A1C3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73D08E-7555-43FE-BE78-833B1EA22CD1}">
      <dsp:nvSpPr>
        <dsp:cNvPr id="0" name=""/>
        <dsp:cNvSpPr/>
      </dsp:nvSpPr>
      <dsp:spPr>
        <a:xfrm>
          <a:off x="729671" y="2182772"/>
          <a:ext cx="5534996" cy="335674"/>
        </a:xfrm>
        <a:prstGeom prst="rect">
          <a:avLst/>
        </a:prstGeom>
        <a:solidFill>
          <a:srgbClr val="BC945A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442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/>
            <a:t>Análisis de alternativas</a:t>
          </a:r>
        </a:p>
      </dsp:txBody>
      <dsp:txXfrm>
        <a:off x="729671" y="2182772"/>
        <a:ext cx="5534996" cy="335674"/>
      </dsp:txXfrm>
    </dsp:sp>
    <dsp:sp modelId="{010428E8-F9D9-4AFB-9F4A-C333627D49FA}">
      <dsp:nvSpPr>
        <dsp:cNvPr id="0" name=""/>
        <dsp:cNvSpPr/>
      </dsp:nvSpPr>
      <dsp:spPr>
        <a:xfrm>
          <a:off x="519874" y="2140813"/>
          <a:ext cx="419593" cy="41959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6A1C3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62D36A-2132-495E-B163-525253CF9FE3}">
      <dsp:nvSpPr>
        <dsp:cNvPr id="0" name=""/>
        <dsp:cNvSpPr/>
      </dsp:nvSpPr>
      <dsp:spPr>
        <a:xfrm>
          <a:off x="563090" y="2686211"/>
          <a:ext cx="5701578" cy="335674"/>
        </a:xfrm>
        <a:prstGeom prst="rect">
          <a:avLst/>
        </a:prstGeom>
        <a:solidFill>
          <a:srgbClr val="DEC9A2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442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/>
            <a:t>Diseño del programa propuesto</a:t>
          </a:r>
        </a:p>
      </dsp:txBody>
      <dsp:txXfrm>
        <a:off x="563090" y="2686211"/>
        <a:ext cx="5701578" cy="335674"/>
      </dsp:txXfrm>
    </dsp:sp>
    <dsp:sp modelId="{0434597D-9D83-46BE-882C-4648D9921A27}">
      <dsp:nvSpPr>
        <dsp:cNvPr id="0" name=""/>
        <dsp:cNvSpPr/>
      </dsp:nvSpPr>
      <dsp:spPr>
        <a:xfrm>
          <a:off x="353293" y="2644251"/>
          <a:ext cx="419593" cy="41959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6A1C3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675FF5-BC11-4ACB-97FB-9265E1299FEF}">
      <dsp:nvSpPr>
        <dsp:cNvPr id="0" name=""/>
        <dsp:cNvSpPr/>
      </dsp:nvSpPr>
      <dsp:spPr>
        <a:xfrm>
          <a:off x="259106" y="3190018"/>
          <a:ext cx="6005561" cy="335674"/>
        </a:xfrm>
        <a:prstGeom prst="rect">
          <a:avLst/>
        </a:prstGeom>
        <a:solidFill>
          <a:srgbClr val="6E152E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442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/>
            <a:t>Análisis de similitudes o complementariedades </a:t>
          </a:r>
        </a:p>
      </dsp:txBody>
      <dsp:txXfrm>
        <a:off x="259106" y="3190018"/>
        <a:ext cx="6005561" cy="335674"/>
      </dsp:txXfrm>
    </dsp:sp>
    <dsp:sp modelId="{CC8B7BDF-D18F-4299-81E0-454DA7FE8DED}">
      <dsp:nvSpPr>
        <dsp:cNvPr id="0" name=""/>
        <dsp:cNvSpPr/>
      </dsp:nvSpPr>
      <dsp:spPr>
        <a:xfrm>
          <a:off x="49309" y="3148059"/>
          <a:ext cx="419593" cy="41959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6A1C3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A14E25-AEEE-4BC3-A6BC-1300B3D6849C}">
      <dsp:nvSpPr>
        <dsp:cNvPr id="0" name=""/>
        <dsp:cNvSpPr/>
      </dsp:nvSpPr>
      <dsp:spPr>
        <a:xfrm rot="10800000">
          <a:off x="276847" y="0"/>
          <a:ext cx="7696528" cy="1005328"/>
        </a:xfrm>
        <a:prstGeom prst="homePlate">
          <a:avLst/>
        </a:prstGeom>
        <a:solidFill>
          <a:srgbClr val="BC945A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3322" tIns="57150" rIns="10668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500" kern="1200" dirty="0"/>
            <a:t>La Ficha de Indicador del Desempeño (FID), que contiene información para llevar a cabo el seguimiento de aquel </a:t>
          </a:r>
          <a:r>
            <a:rPr lang="es-MX" sz="1500" kern="1200" dirty="0" err="1"/>
            <a:t>Pp</a:t>
          </a:r>
          <a:r>
            <a:rPr lang="es-MX" sz="1500" kern="1200" dirty="0"/>
            <a:t> que, por su naturaleza o diseño, no es susceptible de contar con una MIR.</a:t>
          </a:r>
        </a:p>
      </dsp:txBody>
      <dsp:txXfrm rot="10800000">
        <a:off x="528179" y="0"/>
        <a:ext cx="7445196" cy="1005328"/>
      </dsp:txXfrm>
    </dsp:sp>
    <dsp:sp modelId="{39B466EB-8630-4BFC-9EBC-7764BF869A30}">
      <dsp:nvSpPr>
        <dsp:cNvPr id="0" name=""/>
        <dsp:cNvSpPr/>
      </dsp:nvSpPr>
      <dsp:spPr>
        <a:xfrm>
          <a:off x="240797" y="969990"/>
          <a:ext cx="44928" cy="35337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349FD7-B94B-43C8-9177-CBD74318333E}">
      <dsp:nvSpPr>
        <dsp:cNvPr id="0" name=""/>
        <dsp:cNvSpPr/>
      </dsp:nvSpPr>
      <dsp:spPr>
        <a:xfrm rot="10800000">
          <a:off x="1548850" y="0"/>
          <a:ext cx="6794314" cy="686536"/>
        </a:xfrm>
        <a:prstGeom prst="homePlate">
          <a:avLst/>
        </a:prstGeom>
        <a:solidFill>
          <a:srgbClr val="BC945A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2744" tIns="76200" rIns="14224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b="1" kern="1200" baseline="0" dirty="0">
              <a:solidFill>
                <a:schemeClr val="tx1"/>
              </a:solidFill>
              <a:latin typeface="+mj-lt"/>
            </a:rPr>
            <a:t>Información básica del </a:t>
          </a:r>
          <a:r>
            <a:rPr lang="es-MX" sz="2000" b="1" kern="1200" baseline="0" dirty="0" err="1">
              <a:solidFill>
                <a:schemeClr val="tx1"/>
              </a:solidFill>
              <a:latin typeface="+mj-lt"/>
            </a:rPr>
            <a:t>Pp</a:t>
          </a:r>
          <a:r>
            <a:rPr lang="es-MX" sz="2000" b="1" kern="1200" baseline="0" dirty="0">
              <a:solidFill>
                <a:schemeClr val="tx1"/>
              </a:solidFill>
              <a:latin typeface="+mj-lt"/>
            </a:rPr>
            <a:t> (clave, denominación, objetivo, inicio de operación, población objetivo)</a:t>
          </a:r>
          <a:endParaRPr lang="es-ES" sz="2000" b="1" kern="1200" baseline="0" dirty="0">
            <a:solidFill>
              <a:schemeClr val="tx1"/>
            </a:solidFill>
            <a:latin typeface="+mj-lt"/>
          </a:endParaRPr>
        </a:p>
      </dsp:txBody>
      <dsp:txXfrm rot="10800000">
        <a:off x="1720484" y="0"/>
        <a:ext cx="6622680" cy="686536"/>
      </dsp:txXfrm>
    </dsp:sp>
    <dsp:sp modelId="{17467A10-F2D5-4F9F-B58B-C9FC0ED8BBC4}">
      <dsp:nvSpPr>
        <dsp:cNvPr id="0" name=""/>
        <dsp:cNvSpPr/>
      </dsp:nvSpPr>
      <dsp:spPr>
        <a:xfrm>
          <a:off x="1372335" y="927"/>
          <a:ext cx="686536" cy="686536"/>
        </a:xfrm>
        <a:prstGeom prst="ellipse">
          <a:avLst/>
        </a:prstGeom>
        <a:solidFill>
          <a:srgbClr val="6E152E"/>
        </a:solidFill>
        <a:ln w="12700" cap="flat" cmpd="sng" algn="ctr">
          <a:solidFill>
            <a:schemeClr val="bg1">
              <a:lumMod val="9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595B8E-870B-4081-9992-B89E50B3743C}">
      <dsp:nvSpPr>
        <dsp:cNvPr id="0" name=""/>
        <dsp:cNvSpPr/>
      </dsp:nvSpPr>
      <dsp:spPr>
        <a:xfrm rot="10800000">
          <a:off x="1604477" y="892400"/>
          <a:ext cx="6720144" cy="686536"/>
        </a:xfrm>
        <a:prstGeom prst="homePlate">
          <a:avLst/>
        </a:prstGeom>
        <a:solidFill>
          <a:srgbClr val="DEC9A2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2744" tIns="76200" rIns="14224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b="1" kern="1200" baseline="0" dirty="0">
              <a:solidFill>
                <a:schemeClr val="tx1"/>
              </a:solidFill>
              <a:latin typeface="+mj-lt"/>
            </a:rPr>
            <a:t>Vinculación del </a:t>
          </a:r>
          <a:r>
            <a:rPr lang="es-MX" sz="2000" b="1" kern="1200" baseline="0" dirty="0" err="1">
              <a:solidFill>
                <a:schemeClr val="tx1"/>
              </a:solidFill>
              <a:latin typeface="+mj-lt"/>
            </a:rPr>
            <a:t>Pp</a:t>
          </a:r>
          <a:r>
            <a:rPr lang="es-MX" sz="2000" b="1" kern="1200" baseline="0" dirty="0">
              <a:solidFill>
                <a:schemeClr val="tx1"/>
              </a:solidFill>
              <a:latin typeface="+mj-lt"/>
            </a:rPr>
            <a:t> con los Ejes del PND 2019-2024 y sus Programas derivados</a:t>
          </a:r>
          <a:endParaRPr lang="es-ES" sz="2000" b="1" kern="1200" baseline="0" dirty="0">
            <a:solidFill>
              <a:schemeClr val="tx1"/>
            </a:solidFill>
            <a:latin typeface="+mj-lt"/>
          </a:endParaRPr>
        </a:p>
      </dsp:txBody>
      <dsp:txXfrm rot="10800000">
        <a:off x="1776111" y="892400"/>
        <a:ext cx="6548510" cy="686536"/>
      </dsp:txXfrm>
    </dsp:sp>
    <dsp:sp modelId="{43230393-62AC-4473-A726-6DCDB59B23B4}">
      <dsp:nvSpPr>
        <dsp:cNvPr id="0" name=""/>
        <dsp:cNvSpPr/>
      </dsp:nvSpPr>
      <dsp:spPr>
        <a:xfrm>
          <a:off x="1390877" y="892400"/>
          <a:ext cx="686536" cy="686536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DF1456-34F6-4BA5-8DAE-30D6CC908716}">
      <dsp:nvSpPr>
        <dsp:cNvPr id="0" name=""/>
        <dsp:cNvSpPr/>
      </dsp:nvSpPr>
      <dsp:spPr>
        <a:xfrm rot="10800000">
          <a:off x="1437643" y="1783873"/>
          <a:ext cx="6942589" cy="686536"/>
        </a:xfrm>
        <a:prstGeom prst="homePlate">
          <a:avLst/>
        </a:prstGeom>
        <a:solidFill>
          <a:srgbClr val="BC945A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2744" tIns="76200" rIns="14224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kern="1200" baseline="0" dirty="0">
              <a:solidFill>
                <a:schemeClr val="tx1"/>
              </a:solidFill>
            </a:rPr>
            <a:t>Estructuras programáticas (Funciones, Actividades institucionales y Unidades Responsables válidas para el </a:t>
          </a:r>
          <a:r>
            <a:rPr lang="es-MX" sz="2000" kern="1200" baseline="0" dirty="0" err="1">
              <a:solidFill>
                <a:schemeClr val="tx1"/>
              </a:solidFill>
            </a:rPr>
            <a:t>Pp</a:t>
          </a:r>
          <a:r>
            <a:rPr lang="es-MX" sz="1800" kern="1200" dirty="0">
              <a:solidFill>
                <a:schemeClr val="tx1"/>
              </a:solidFill>
            </a:rPr>
            <a:t>)</a:t>
          </a:r>
          <a:endParaRPr lang="es-ES" sz="1800" kern="1200" dirty="0">
            <a:solidFill>
              <a:schemeClr val="tx1"/>
            </a:solidFill>
          </a:endParaRPr>
        </a:p>
      </dsp:txBody>
      <dsp:txXfrm rot="10800000">
        <a:off x="1609277" y="1783873"/>
        <a:ext cx="6770955" cy="686536"/>
      </dsp:txXfrm>
    </dsp:sp>
    <dsp:sp modelId="{F57E0736-CBEA-413F-83CD-D8CC0A088E57}">
      <dsp:nvSpPr>
        <dsp:cNvPr id="0" name=""/>
        <dsp:cNvSpPr/>
      </dsp:nvSpPr>
      <dsp:spPr>
        <a:xfrm>
          <a:off x="1335266" y="1783873"/>
          <a:ext cx="686536" cy="686536"/>
        </a:xfrm>
        <a:prstGeom prst="ellipse">
          <a:avLst/>
        </a:prstGeom>
        <a:solidFill>
          <a:srgbClr val="6A1C3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6EB45B-2869-41C9-B23F-9B6241BD14D9}">
      <dsp:nvSpPr>
        <dsp:cNvPr id="0" name=""/>
        <dsp:cNvSpPr/>
      </dsp:nvSpPr>
      <dsp:spPr>
        <a:xfrm rot="10800000">
          <a:off x="1442343" y="2675346"/>
          <a:ext cx="6936322" cy="686536"/>
        </a:xfrm>
        <a:prstGeom prst="homePlate">
          <a:avLst/>
        </a:prstGeom>
        <a:solidFill>
          <a:srgbClr val="DEC9A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2744" tIns="76200" rIns="14224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b="1" kern="1200" baseline="0" dirty="0">
              <a:solidFill>
                <a:schemeClr val="tx1"/>
              </a:solidFill>
              <a:latin typeface="+mj-lt"/>
            </a:rPr>
            <a:t>Partidas del Clasificador por objeto del gasto válidas para el </a:t>
          </a:r>
          <a:r>
            <a:rPr lang="es-MX" sz="2000" b="1" kern="1200" baseline="0" dirty="0" err="1">
              <a:solidFill>
                <a:schemeClr val="tx1"/>
              </a:solidFill>
              <a:latin typeface="+mj-lt"/>
            </a:rPr>
            <a:t>Pp</a:t>
          </a:r>
          <a:endParaRPr lang="es-ES" sz="2000" b="1" kern="1200" baseline="0" dirty="0">
            <a:solidFill>
              <a:schemeClr val="tx1"/>
            </a:solidFill>
            <a:latin typeface="+mj-lt"/>
          </a:endParaRPr>
        </a:p>
      </dsp:txBody>
      <dsp:txXfrm rot="10800000">
        <a:off x="1613977" y="2675346"/>
        <a:ext cx="6764688" cy="686536"/>
      </dsp:txXfrm>
    </dsp:sp>
    <dsp:sp modelId="{2258462F-18B8-49E0-B164-31D1DAA11628}">
      <dsp:nvSpPr>
        <dsp:cNvPr id="0" name=""/>
        <dsp:cNvSpPr/>
      </dsp:nvSpPr>
      <dsp:spPr>
        <a:xfrm>
          <a:off x="1336833" y="2675346"/>
          <a:ext cx="686536" cy="686536"/>
        </a:xfrm>
        <a:prstGeom prst="ellipse">
          <a:avLst/>
        </a:prstGeom>
        <a:solidFill>
          <a:srgbClr val="6A1C3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6D3E02-B5BA-4DE0-8E38-5A4D9ED1FE0D}">
      <dsp:nvSpPr>
        <dsp:cNvPr id="0" name=""/>
        <dsp:cNvSpPr/>
      </dsp:nvSpPr>
      <dsp:spPr>
        <a:xfrm rot="10800000">
          <a:off x="1604477" y="3566819"/>
          <a:ext cx="6720144" cy="686536"/>
        </a:xfrm>
        <a:prstGeom prst="homePlate">
          <a:avLst/>
        </a:prstGeom>
        <a:solidFill>
          <a:srgbClr val="BC945A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2744" tIns="76200" rIns="14224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b="1" kern="1200" baseline="0" dirty="0">
              <a:solidFill>
                <a:schemeClr val="tx1"/>
              </a:solidFill>
              <a:latin typeface="+mj-lt"/>
            </a:rPr>
            <a:t>Concurrencia del </a:t>
          </a:r>
          <a:r>
            <a:rPr lang="es-MX" sz="2000" b="1" kern="1200" baseline="0" dirty="0" err="1">
              <a:solidFill>
                <a:schemeClr val="tx1"/>
              </a:solidFill>
              <a:latin typeface="+mj-lt"/>
            </a:rPr>
            <a:t>Pp</a:t>
          </a:r>
          <a:r>
            <a:rPr lang="es-MX" sz="2000" b="1" kern="1200" baseline="0" dirty="0">
              <a:solidFill>
                <a:schemeClr val="tx1"/>
              </a:solidFill>
              <a:latin typeface="+mj-lt"/>
            </a:rPr>
            <a:t> con otros programas del ámbito federal o de otros niveles de gobierno</a:t>
          </a:r>
          <a:endParaRPr lang="es-ES" sz="2000" b="1" kern="1200" baseline="0" dirty="0">
            <a:solidFill>
              <a:schemeClr val="tx1"/>
            </a:solidFill>
            <a:latin typeface="+mj-lt"/>
          </a:endParaRPr>
        </a:p>
      </dsp:txBody>
      <dsp:txXfrm rot="10800000">
        <a:off x="1776111" y="3566819"/>
        <a:ext cx="6548510" cy="686536"/>
      </dsp:txXfrm>
    </dsp:sp>
    <dsp:sp modelId="{C3E25B3B-DC12-4082-BE66-C178685F3FE8}">
      <dsp:nvSpPr>
        <dsp:cNvPr id="0" name=""/>
        <dsp:cNvSpPr/>
      </dsp:nvSpPr>
      <dsp:spPr>
        <a:xfrm>
          <a:off x="1390877" y="3566819"/>
          <a:ext cx="686536" cy="686536"/>
        </a:xfrm>
        <a:prstGeom prst="ellipse">
          <a:avLst/>
        </a:prstGeom>
        <a:solidFill>
          <a:srgbClr val="6A1C3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91AD1610-8904-4CC0-B4D1-2CC9A7DB56EB}" type="datetimeFigureOut">
              <a:rPr lang="es-MX" smtClean="0"/>
              <a:pPr/>
              <a:t>23/02/2023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59D3BBF6-3AD9-4D94-86A5-37E552A967C3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54738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2EEFE-1DD6-46F0-AFE4-4D2BA74E6A3C}" type="datetimeFigureOut">
              <a:rPr lang="es-MX" smtClean="0"/>
              <a:t>23/02/2023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722DF-FB72-4696-9D27-92DDBE12FE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27483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2EEFE-1DD6-46F0-AFE4-4D2BA74E6A3C}" type="datetimeFigureOut">
              <a:rPr lang="es-MX" smtClean="0"/>
              <a:t>23/02/2023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722DF-FB72-4696-9D27-92DDBE12FE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0125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2EEFE-1DD6-46F0-AFE4-4D2BA74E6A3C}" type="datetimeFigureOut">
              <a:rPr lang="es-MX" smtClean="0"/>
              <a:t>23/02/2023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722DF-FB72-4696-9D27-92DDBE12FE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047274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2EEFE-1DD6-46F0-AFE4-4D2BA74E6A3C}" type="datetimeFigureOut">
              <a:rPr lang="es-MX" smtClean="0"/>
              <a:t>23/02/2023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722DF-FB72-4696-9D27-92DDBE12FE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42662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D1610-8904-4CC0-B4D1-2CC9A7DB56EB}" type="datetimeFigureOut">
              <a:rPr lang="es-MX" smtClean="0"/>
              <a:pPr/>
              <a:t>23/02/2023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3BBF6-3AD9-4D94-86A5-37E552A967C3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4738719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2EEFE-1DD6-46F0-AFE4-4D2BA74E6A3C}" type="datetimeFigureOut">
              <a:rPr lang="es-MX" smtClean="0"/>
              <a:t>23/02/2023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722DF-FB72-4696-9D27-92DDBE12FE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37314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2281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8950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2/23/2023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55061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2/23/2023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706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2EEFE-1DD6-46F0-AFE4-4D2BA74E6A3C}" type="datetimeFigureOut">
              <a:rPr lang="es-MX" smtClean="0"/>
              <a:t>23/02/2023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722DF-FB72-4696-9D27-92DDBE12FE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588032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2/23/2023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1121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6079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833857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09063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2804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2EEFE-1DD6-46F0-AFE4-4D2BA74E6A3C}" type="datetimeFigureOut">
              <a:rPr lang="es-MX" smtClean="0"/>
              <a:t>23/02/2023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722DF-FB72-4696-9D27-92DDBE12FE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680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2EEFE-1DD6-46F0-AFE4-4D2BA74E6A3C}" type="datetimeFigureOut">
              <a:rPr lang="es-MX" smtClean="0"/>
              <a:t>23/02/2023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722DF-FB72-4696-9D27-92DDBE12FE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81348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2EEFE-1DD6-46F0-AFE4-4D2BA74E6A3C}" type="datetimeFigureOut">
              <a:rPr lang="es-MX" smtClean="0"/>
              <a:t>23/02/2023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722DF-FB72-4696-9D27-92DDBE12FE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5609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2EEFE-1DD6-46F0-AFE4-4D2BA74E6A3C}" type="datetimeFigureOut">
              <a:rPr lang="es-MX" smtClean="0"/>
              <a:t>23/02/2023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722DF-FB72-4696-9D27-92DDBE12FE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79061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2EEFE-1DD6-46F0-AFE4-4D2BA74E6A3C}" type="datetimeFigureOut">
              <a:rPr lang="es-MX" smtClean="0"/>
              <a:t>23/02/2023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722DF-FB72-4696-9D27-92DDBE12FE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91281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2EEFE-1DD6-46F0-AFE4-4D2BA74E6A3C}" type="datetimeFigureOut">
              <a:rPr lang="es-MX" smtClean="0"/>
              <a:t>23/02/2023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722DF-FB72-4696-9D27-92DDBE12FE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10576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2EEFE-1DD6-46F0-AFE4-4D2BA74E6A3C}" type="datetimeFigureOut">
              <a:rPr lang="es-MX" smtClean="0"/>
              <a:t>23/02/2023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722DF-FB72-4696-9D27-92DDBE12FE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37030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 userDrawn="1"/>
        </p:nvPicPr>
        <p:blipFill rotWithShape="1">
          <a:blip r:embed="rId4"/>
          <a:srcRect l="42978" t="4466" r="36351" b="64276"/>
          <a:stretch/>
        </p:blipFill>
        <p:spPr>
          <a:xfrm>
            <a:off x="-76200" y="-38100"/>
            <a:ext cx="12268200" cy="689610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 userDrawn="1"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64" t="-5001" r="32446" b="53855"/>
          <a:stretch/>
        </p:blipFill>
        <p:spPr>
          <a:xfrm>
            <a:off x="9984965" y="5778000"/>
            <a:ext cx="2207035" cy="1080000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653" y="215901"/>
            <a:ext cx="9341375" cy="584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936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52EEFE-1DD6-46F0-AFE4-4D2BA74E6A3C}" type="datetimeFigureOut">
              <a:rPr lang="es-MX" smtClean="0"/>
              <a:t>23/02/2023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722DF-FB72-4696-9D27-92DDBE12FE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81723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2/23/2023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8391B3F0-57BD-289E-26C8-3447B8E8DC4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/>
          <a:srcRect l="42978" t="4466" r="36351" b="64276"/>
          <a:stretch/>
        </p:blipFill>
        <p:spPr>
          <a:xfrm>
            <a:off x="-76200" y="-38100"/>
            <a:ext cx="12268200" cy="6896100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B781A2E6-2CB2-BF7C-881F-6AF9C1045FE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64" t="-5001" r="32446" b="53855"/>
          <a:stretch/>
        </p:blipFill>
        <p:spPr>
          <a:xfrm>
            <a:off x="9984965" y="5778000"/>
            <a:ext cx="2207035" cy="108000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922AA532-77B5-482D-47DC-48C7BE21C5E7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653" y="215901"/>
            <a:ext cx="9341375" cy="584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7214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AFCA0311-5F34-4D52-05D5-89E391F8AB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9802" y="1714353"/>
            <a:ext cx="4572396" cy="3429297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0362A415-C397-953D-A620-9759D9C296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16538"/>
            <a:ext cx="12192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2557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 descr="Logotipo&#10;&#10;Descripción generada automáticamente con confianza baja">
            <a:extLst>
              <a:ext uri="{FF2B5EF4-FFF2-40B4-BE49-F238E27FC236}">
                <a16:creationId xmlns:a16="http://schemas.microsoft.com/office/drawing/2014/main" id="{C0D85F5C-8499-04B3-B399-8B73FE7A91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7362" y="0"/>
            <a:ext cx="1380000" cy="82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4FB52F89-A588-BB6B-42CB-C386BE72DD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56486" y="1122363"/>
            <a:ext cx="8550876" cy="4944805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br>
              <a:rPr lang="es-MX" sz="20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</a:br>
            <a:br>
              <a:rPr lang="es-MX" sz="20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</a:br>
            <a:br>
              <a:rPr lang="es-MX" sz="2000" b="1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</a:br>
            <a:endParaRPr lang="es-MX" sz="2000" b="1" dirty="0">
              <a:latin typeface="+mn-lt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0B666E3-25F3-541F-2D1B-6E32474EC476}"/>
              </a:ext>
            </a:extLst>
          </p:cNvPr>
          <p:cNvSpPr txBox="1"/>
          <p:nvPr/>
        </p:nvSpPr>
        <p:spPr>
          <a:xfrm>
            <a:off x="1173892" y="1122363"/>
            <a:ext cx="9873049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914400">
              <a:defRPr/>
            </a:pPr>
            <a:endParaRPr lang="es-MX" sz="2000" dirty="0">
              <a:solidFill>
                <a:prstClr val="black"/>
              </a:solidFill>
              <a:latin typeface="Calibri"/>
            </a:endParaRPr>
          </a:p>
          <a:p>
            <a:pPr algn="just" defTabSz="914400">
              <a:defRPr/>
            </a:pPr>
            <a:endParaRPr lang="es-MX" sz="2000" dirty="0">
              <a:solidFill>
                <a:prstClr val="black"/>
              </a:solidFill>
              <a:latin typeface="Calibri"/>
            </a:endParaRPr>
          </a:p>
          <a:p>
            <a:pPr algn="just" defTabSz="914400">
              <a:defRPr/>
            </a:pPr>
            <a:endParaRPr lang="es-ES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BF116EF-303C-B4AB-57A7-4BAC3C241420}"/>
              </a:ext>
            </a:extLst>
          </p:cNvPr>
          <p:cNvSpPr txBox="1"/>
          <p:nvPr/>
        </p:nvSpPr>
        <p:spPr>
          <a:xfrm>
            <a:off x="1086388" y="1122363"/>
            <a:ext cx="9990974" cy="49690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914400">
              <a:lnSpc>
                <a:spcPct val="150000"/>
              </a:lnSpc>
              <a:defRPr/>
            </a:pPr>
            <a:r>
              <a:rPr lang="es-MX" sz="2000" b="1" dirty="0">
                <a:solidFill>
                  <a:prstClr val="black"/>
                </a:solidFill>
                <a:latin typeface="+mj-lt"/>
              </a:rPr>
              <a:t>ESTATUS ACTUAL  INSPIRA POLÍTICA PÚBLICA PARA MUJERES DEL MEDIO RURAL</a:t>
            </a:r>
          </a:p>
          <a:p>
            <a:pPr algn="just"/>
            <a:endParaRPr lang="es-MX" sz="2000" b="1" dirty="0">
              <a:solidFill>
                <a:prstClr val="black"/>
              </a:solidFill>
              <a:latin typeface="+mj-lt"/>
            </a:endParaRPr>
          </a:p>
          <a:p>
            <a:pPr algn="just">
              <a:lnSpc>
                <a:spcPct val="150000"/>
              </a:lnSpc>
            </a:pPr>
            <a:r>
              <a:rPr lang="es-MX" sz="2000" dirty="0">
                <a:solidFill>
                  <a:prstClr val="black"/>
                </a:solidFill>
              </a:rPr>
              <a:t>La CIGEND ya cuenta con el diagnóstico, sólo hace falta la opinión de la SADER y el acompañamiento de INMUJERES y el CONEVAL, para su actualización.</a:t>
            </a:r>
          </a:p>
          <a:p>
            <a:pPr algn="just">
              <a:lnSpc>
                <a:spcPct val="150000"/>
              </a:lnSpc>
            </a:pPr>
            <a:endParaRPr lang="es-MX" sz="2000" dirty="0">
              <a:solidFill>
                <a:prstClr val="black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2000" dirty="0">
                <a:solidFill>
                  <a:prstClr val="black"/>
                </a:solidFill>
              </a:rPr>
              <a:t>Estamos trabajando con la Dirección de Monitoreo de Programas Sociales del Consejo Nacional de Evaluación de la Política de Desarrollo Social (CONEVAL), para contar con su opinión técnica.</a:t>
            </a:r>
          </a:p>
          <a:p>
            <a:pPr algn="just">
              <a:lnSpc>
                <a:spcPct val="150000"/>
              </a:lnSpc>
            </a:pPr>
            <a:endParaRPr lang="es-MX" sz="2000" dirty="0">
              <a:solidFill>
                <a:prstClr val="black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2000" dirty="0">
                <a:solidFill>
                  <a:prstClr val="black"/>
                </a:solidFill>
              </a:rPr>
              <a:t>Por indicaciones de esta Dirección, iniciamos el acercamiento con el </a:t>
            </a:r>
            <a:r>
              <a:rPr lang="es-MX" sz="2000" b="0" i="0" dirty="0">
                <a:solidFill>
                  <a:srgbClr val="222222"/>
                </a:solidFill>
                <a:effectLst/>
              </a:rPr>
              <a:t>área de planeación de la SADER para que revisen el tema programático presupuestario</a:t>
            </a:r>
            <a:endParaRPr lang="es-MX" sz="2000" dirty="0">
              <a:solidFill>
                <a:prstClr val="black"/>
              </a:solidFill>
            </a:endParaRPr>
          </a:p>
          <a:p>
            <a:pPr algn="just" defTabSz="914400">
              <a:lnSpc>
                <a:spcPct val="150000"/>
              </a:lnSpc>
              <a:defRPr/>
            </a:pPr>
            <a:endParaRPr lang="es-MX" sz="2000" b="1" dirty="0">
              <a:solidFill>
                <a:prstClr val="black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405808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 descr="Logotipo&#10;&#10;Descripción generada automáticamente con confianza baja">
            <a:extLst>
              <a:ext uri="{FF2B5EF4-FFF2-40B4-BE49-F238E27FC236}">
                <a16:creationId xmlns:a16="http://schemas.microsoft.com/office/drawing/2014/main" id="{C0D85F5C-8499-04B3-B399-8B73FE7A91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7362" y="0"/>
            <a:ext cx="1380000" cy="82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4FB52F89-A588-BB6B-42CB-C386BE72DD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56486" y="1122363"/>
            <a:ext cx="8550876" cy="4944805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br>
              <a:rPr lang="es-MX" sz="20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</a:br>
            <a:br>
              <a:rPr lang="es-MX" sz="20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</a:br>
            <a:br>
              <a:rPr lang="es-MX" sz="2000" b="1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</a:br>
            <a:endParaRPr lang="es-MX" sz="2000" b="1" dirty="0">
              <a:latin typeface="+mn-lt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0B666E3-25F3-541F-2D1B-6E32474EC476}"/>
              </a:ext>
            </a:extLst>
          </p:cNvPr>
          <p:cNvSpPr txBox="1"/>
          <p:nvPr/>
        </p:nvSpPr>
        <p:spPr>
          <a:xfrm>
            <a:off x="1173892" y="1122363"/>
            <a:ext cx="9873049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914400">
              <a:defRPr/>
            </a:pPr>
            <a:endParaRPr lang="es-MX" sz="2000" dirty="0">
              <a:solidFill>
                <a:prstClr val="black"/>
              </a:solidFill>
              <a:latin typeface="Calibri"/>
            </a:endParaRPr>
          </a:p>
          <a:p>
            <a:pPr algn="just" defTabSz="914400">
              <a:defRPr/>
            </a:pPr>
            <a:endParaRPr lang="es-MX" sz="2000" dirty="0">
              <a:solidFill>
                <a:prstClr val="black"/>
              </a:solidFill>
              <a:latin typeface="Calibri"/>
            </a:endParaRPr>
          </a:p>
          <a:p>
            <a:pPr algn="just" defTabSz="914400">
              <a:defRPr/>
            </a:pPr>
            <a:endParaRPr lang="es-ES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A14DE1FC-D9E9-2027-4306-AE2C9F723CFC}"/>
              </a:ext>
            </a:extLst>
          </p:cNvPr>
          <p:cNvSpPr txBox="1"/>
          <p:nvPr/>
        </p:nvSpPr>
        <p:spPr>
          <a:xfrm>
            <a:off x="1145058" y="1445528"/>
            <a:ext cx="909045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0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¿QUÉ NECESITAMOS?</a:t>
            </a: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000" b="1" i="0" u="none" strike="noStrike" kern="1200" cap="none" spc="0" normalizeH="0" baseline="0" noProof="0" dirty="0">
                <a:ln>
                  <a:noFill/>
                </a:ln>
                <a:solidFill>
                  <a:srgbClr val="6E152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ACOMPAÑAMIENTO TÉCNICO ES DECIR UN </a:t>
            </a:r>
            <a:r>
              <a:rPr kumimoji="0" lang="es-MX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ENLACE CON LA UED ADSCRITA A LA SSE</a:t>
            </a: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000" b="1" i="0" u="none" strike="noStrike" kern="1200" cap="none" spc="0" normalizeH="0" baseline="0" noProof="0" dirty="0">
                <a:ln>
                  <a:noFill/>
                </a:ln>
                <a:solidFill>
                  <a:srgbClr val="6E152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FE6CA5B3-A51B-44A9-1ACC-AC90C3E5198C}"/>
              </a:ext>
            </a:extLst>
          </p:cNvPr>
          <p:cNvSpPr txBox="1"/>
          <p:nvPr/>
        </p:nvSpPr>
        <p:spPr>
          <a:xfrm>
            <a:off x="1168742" y="2273151"/>
            <a:ext cx="9338619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914377">
              <a:defRPr/>
            </a:pPr>
            <a:r>
              <a:rPr lang="es-MX" sz="2000" dirty="0">
                <a:solidFill>
                  <a:prstClr val="black"/>
                </a:solidFill>
                <a:latin typeface="+mj-lt"/>
              </a:rPr>
              <a:t>De manera constante, la UED  (Unidad de Evaluación del Desempeño), adscrita a la SSE (Subsecretaría de Egresos de la Secretaría de Hacienda), ofrece acompañamiento técnico para facilitar el cumplimiento de las responsabilidades de las dependencias y entidades de la APF (Administración Pública Federal) en el marco del SED (Sistema de Evaluación de Desempeño).</a:t>
            </a:r>
          </a:p>
          <a:p>
            <a:pPr algn="just" defTabSz="914377">
              <a:defRPr/>
            </a:pPr>
            <a:endParaRPr lang="es-MX" sz="2000" dirty="0">
              <a:solidFill>
                <a:prstClr val="black"/>
              </a:solidFill>
              <a:latin typeface="+mj-lt"/>
            </a:endParaRPr>
          </a:p>
          <a:p>
            <a:pPr algn="just" defTabSz="914377">
              <a:defRPr/>
            </a:pPr>
            <a:r>
              <a:rPr lang="es-MX" sz="2000" b="1" u="sng" dirty="0">
                <a:solidFill>
                  <a:prstClr val="black"/>
                </a:solidFill>
                <a:latin typeface="+mj-lt"/>
                <a:ea typeface="League Spartan" charset="0"/>
                <a:cs typeface="Poppins" pitchFamily="2" charset="77"/>
              </a:rPr>
              <a:t>Registro y valoración de los ISD</a:t>
            </a:r>
          </a:p>
          <a:p>
            <a:pPr algn="just" defTabSz="914377">
              <a:defRPr/>
            </a:pPr>
            <a:endParaRPr lang="es-MX" sz="2000" b="1" u="sng" dirty="0">
              <a:solidFill>
                <a:prstClr val="black"/>
              </a:solidFill>
              <a:latin typeface="+mj-lt"/>
              <a:ea typeface="League Spartan" charset="0"/>
              <a:cs typeface="Poppins" pitchFamily="2" charset="77"/>
            </a:endParaRPr>
          </a:p>
          <a:p>
            <a:pPr algn="just" defTabSz="914377">
              <a:defRPr/>
            </a:pPr>
            <a:r>
              <a:rPr lang="es-MX" sz="2000" dirty="0">
                <a:latin typeface="+mj-lt"/>
                <a:ea typeface="Lato Light" panose="020F0502020204030203" pitchFamily="34" charset="0"/>
                <a:cs typeface="Mukta ExtraLight" panose="020B0000000000000000" pitchFamily="34" charset="77"/>
              </a:rPr>
              <a:t>Acompañamiento para el registro del ISD (</a:t>
            </a:r>
            <a:r>
              <a:rPr lang="es-MX" sz="2000" dirty="0">
                <a:solidFill>
                  <a:srgbClr val="202124"/>
                </a:solidFill>
                <a:latin typeface="+mj-lt"/>
              </a:rPr>
              <a:t>Instrumento de Seguimiento del Desempeño</a:t>
            </a:r>
            <a:r>
              <a:rPr lang="es-MX" sz="2000" dirty="0">
                <a:solidFill>
                  <a:srgbClr val="202124"/>
                </a:solidFill>
                <a:latin typeface="+mj-lt"/>
                <a:ea typeface="Lato Light" panose="020F0502020204030203" pitchFamily="34" charset="0"/>
              </a:rPr>
              <a:t>) </a:t>
            </a:r>
            <a:r>
              <a:rPr lang="es-MX" sz="2000" dirty="0">
                <a:latin typeface="+mj-lt"/>
                <a:ea typeface="Lato Light" panose="020F0502020204030203" pitchFamily="34" charset="0"/>
                <a:cs typeface="Mukta ExtraLight" panose="020B0000000000000000" pitchFamily="34" charset="77"/>
              </a:rPr>
              <a:t>de </a:t>
            </a:r>
            <a:r>
              <a:rPr lang="es-MX" sz="2000" dirty="0" err="1">
                <a:latin typeface="+mj-lt"/>
                <a:ea typeface="Lato Light" panose="020F0502020204030203" pitchFamily="34" charset="0"/>
                <a:cs typeface="Mukta ExtraLight" panose="020B0000000000000000" pitchFamily="34" charset="77"/>
              </a:rPr>
              <a:t>Pp</a:t>
            </a:r>
            <a:r>
              <a:rPr lang="es-MX" sz="2000" dirty="0">
                <a:latin typeface="+mj-lt"/>
                <a:ea typeface="Lato Light" panose="020F0502020204030203" pitchFamily="34" charset="0"/>
                <a:cs typeface="Mukta ExtraLight" panose="020B0000000000000000" pitchFamily="34" charset="77"/>
              </a:rPr>
              <a:t> (Programas presupuestarios) nuevos, gestión de modificaciones, revisión y recomendaciones, a fin de tener congruencia entre el diagnóstico, objetivos, indicadores y metas.</a:t>
            </a:r>
          </a:p>
        </p:txBody>
      </p:sp>
    </p:spTree>
    <p:extLst>
      <p:ext uri="{BB962C8B-B14F-4D97-AF65-F5344CB8AC3E}">
        <p14:creationId xmlns:p14="http://schemas.microsoft.com/office/powerpoint/2010/main" val="27626754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 descr="Logotipo&#10;&#10;Descripción generada automáticamente con confianza baja">
            <a:extLst>
              <a:ext uri="{FF2B5EF4-FFF2-40B4-BE49-F238E27FC236}">
                <a16:creationId xmlns:a16="http://schemas.microsoft.com/office/drawing/2014/main" id="{C0D85F5C-8499-04B3-B399-8B73FE7A91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7362" y="0"/>
            <a:ext cx="1380000" cy="82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4FB52F89-A588-BB6B-42CB-C386BE72DD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56486" y="1122363"/>
            <a:ext cx="8550876" cy="4944805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br>
              <a:rPr lang="es-MX" sz="20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</a:br>
            <a:br>
              <a:rPr lang="es-MX" sz="20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</a:br>
            <a:br>
              <a:rPr lang="es-MX" sz="2000" b="1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</a:br>
            <a:endParaRPr lang="es-MX" sz="2000" b="1" dirty="0">
              <a:latin typeface="+mn-lt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0B666E3-25F3-541F-2D1B-6E32474EC476}"/>
              </a:ext>
            </a:extLst>
          </p:cNvPr>
          <p:cNvSpPr txBox="1"/>
          <p:nvPr/>
        </p:nvSpPr>
        <p:spPr>
          <a:xfrm>
            <a:off x="1173892" y="1122363"/>
            <a:ext cx="9873049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914400">
              <a:defRPr/>
            </a:pPr>
            <a:endParaRPr lang="es-MX" sz="2000" dirty="0">
              <a:solidFill>
                <a:prstClr val="black"/>
              </a:solidFill>
              <a:latin typeface="Calibri"/>
            </a:endParaRPr>
          </a:p>
          <a:p>
            <a:pPr algn="just" defTabSz="914400">
              <a:defRPr/>
            </a:pPr>
            <a:endParaRPr lang="es-MX" sz="2000" dirty="0">
              <a:solidFill>
                <a:prstClr val="black"/>
              </a:solidFill>
              <a:latin typeface="Calibri"/>
            </a:endParaRPr>
          </a:p>
          <a:p>
            <a:pPr algn="just" defTabSz="914400">
              <a:defRPr/>
            </a:pPr>
            <a:endParaRPr lang="es-ES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EC3A7C73-FB2C-DBE6-AFB0-6DB7CB4A608E}"/>
              </a:ext>
            </a:extLst>
          </p:cNvPr>
          <p:cNvSpPr txBox="1">
            <a:spLocks/>
          </p:cNvSpPr>
          <p:nvPr/>
        </p:nvSpPr>
        <p:spPr>
          <a:xfrm>
            <a:off x="-766118" y="1122363"/>
            <a:ext cx="11813059" cy="136646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100" dirty="0">
                <a:solidFill>
                  <a:srgbClr val="6A1C32"/>
                </a:solidFill>
                <a:latin typeface="Montserrat SemiBold" panose="00000700000000000000" pitchFamily="2" charset="0"/>
              </a:rPr>
              <a:t>Pasos para el Registro en la Cartera de Programas Presupuestarios</a:t>
            </a:r>
            <a:br>
              <a:rPr lang="es-MX" sz="2100" dirty="0">
                <a:solidFill>
                  <a:srgbClr val="6A1C32"/>
                </a:solidFill>
                <a:latin typeface="Montserrat SemiBold" panose="00000700000000000000" pitchFamily="2" charset="0"/>
              </a:rPr>
            </a:br>
            <a:br>
              <a:rPr lang="es-MX" sz="2100" dirty="0">
                <a:solidFill>
                  <a:srgbClr val="6A1C32"/>
                </a:solidFill>
                <a:latin typeface="Montserrat SemiBold" panose="00000700000000000000" pitchFamily="2" charset="0"/>
              </a:rPr>
            </a:br>
            <a:endParaRPr lang="es-MX" sz="2100" dirty="0">
              <a:solidFill>
                <a:srgbClr val="6A1C32"/>
              </a:solidFill>
              <a:latin typeface="Montserrat SemiBold" panose="00000700000000000000" pitchFamily="2" charset="0"/>
            </a:endParaRPr>
          </a:p>
        </p:txBody>
      </p:sp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A89FA10B-3EF9-591C-08ED-2305EE52E14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67865976"/>
              </p:ext>
            </p:extLst>
          </p:nvPr>
        </p:nvGraphicFramePr>
        <p:xfrm>
          <a:off x="828675" y="2107248"/>
          <a:ext cx="9715500" cy="42542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475870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 descr="Logotipo&#10;&#10;Descripción generada automáticamente con confianza baja">
            <a:extLst>
              <a:ext uri="{FF2B5EF4-FFF2-40B4-BE49-F238E27FC236}">
                <a16:creationId xmlns:a16="http://schemas.microsoft.com/office/drawing/2014/main" id="{C0D85F5C-8499-04B3-B399-8B73FE7A91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7362" y="0"/>
            <a:ext cx="1380000" cy="82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4FB52F89-A588-BB6B-42CB-C386BE72DD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56486" y="1122363"/>
            <a:ext cx="8550876" cy="4944805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br>
              <a:rPr lang="es-MX" sz="20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</a:br>
            <a:br>
              <a:rPr lang="es-MX" sz="20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</a:br>
            <a:br>
              <a:rPr lang="es-MX" sz="2000" b="1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</a:br>
            <a:endParaRPr lang="es-MX" sz="2000" b="1" dirty="0">
              <a:latin typeface="+mn-lt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0B666E3-25F3-541F-2D1B-6E32474EC476}"/>
              </a:ext>
            </a:extLst>
          </p:cNvPr>
          <p:cNvSpPr txBox="1"/>
          <p:nvPr/>
        </p:nvSpPr>
        <p:spPr>
          <a:xfrm>
            <a:off x="1173892" y="1122363"/>
            <a:ext cx="9873049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914400">
              <a:defRPr/>
            </a:pPr>
            <a:endParaRPr lang="es-MX" sz="2000" dirty="0">
              <a:solidFill>
                <a:prstClr val="black"/>
              </a:solidFill>
              <a:latin typeface="Calibri"/>
            </a:endParaRPr>
          </a:p>
          <a:p>
            <a:pPr algn="just" defTabSz="914400">
              <a:defRPr/>
            </a:pPr>
            <a:endParaRPr lang="es-MX" sz="2000" dirty="0">
              <a:solidFill>
                <a:prstClr val="black"/>
              </a:solidFill>
              <a:latin typeface="Calibri"/>
            </a:endParaRPr>
          </a:p>
          <a:p>
            <a:pPr algn="just" defTabSz="914400">
              <a:defRPr/>
            </a:pPr>
            <a:endParaRPr lang="es-ES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ADC957B-07C2-BBC2-D841-F8669A2EAD10}"/>
              </a:ext>
            </a:extLst>
          </p:cNvPr>
          <p:cNvSpPr txBox="1"/>
          <p:nvPr/>
        </p:nvSpPr>
        <p:spPr>
          <a:xfrm>
            <a:off x="935766" y="980928"/>
            <a:ext cx="103492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dirty="0">
                <a:solidFill>
                  <a:srgbClr val="6A1C32"/>
                </a:solidFill>
                <a:latin typeface="Montserrat SemiBold" panose="00000700000000000000" pitchFamily="2" charset="0"/>
              </a:rPr>
              <a:t>Calendario de actividades para la programación y presupuestación</a:t>
            </a:r>
            <a:endParaRPr lang="es-MX" dirty="0"/>
          </a:p>
        </p:txBody>
      </p:sp>
      <p:graphicFrame>
        <p:nvGraphicFramePr>
          <p:cNvPr id="4" name="Table Placeholder 8">
            <a:extLst>
              <a:ext uri="{FF2B5EF4-FFF2-40B4-BE49-F238E27FC236}">
                <a16:creationId xmlns:a16="http://schemas.microsoft.com/office/drawing/2014/main" id="{4977575F-95F0-434C-F11A-336940F753F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2369961"/>
              </p:ext>
            </p:extLst>
          </p:nvPr>
        </p:nvGraphicFramePr>
        <p:xfrm>
          <a:off x="935766" y="1442717"/>
          <a:ext cx="10082344" cy="39725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662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30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30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300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965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650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9300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9300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9650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9650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29650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29650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29650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96504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593007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296504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296504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296504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296504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</a:tblGrid>
              <a:tr h="303374">
                <a:tc>
                  <a:txBody>
                    <a:bodyPr/>
                    <a:lstStyle/>
                    <a:p>
                      <a:endParaRPr lang="es-MX" sz="80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800" spc="-30" baseline="0" noProof="0" dirty="0">
                          <a:solidFill>
                            <a:srgbClr val="D1BB9E"/>
                          </a:solidFill>
                          <a:latin typeface="Montserrat" panose="00000500000000000000" pitchFamily="2" charset="0"/>
                        </a:rPr>
                        <a:t>Ene</a:t>
                      </a:r>
                    </a:p>
                  </a:txBody>
                  <a:tcPr marL="0" marR="0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A1C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800" spc="-30" baseline="0" noProof="0" dirty="0">
                          <a:solidFill>
                            <a:srgbClr val="D1BB9E"/>
                          </a:solidFill>
                          <a:latin typeface="Montserrat" panose="00000500000000000000" pitchFamily="2" charset="0"/>
                        </a:rPr>
                        <a:t>Feb</a:t>
                      </a:r>
                    </a:p>
                  </a:txBody>
                  <a:tcPr marL="0" marR="0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A1C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800" spc="-50" baseline="0" noProof="0" dirty="0">
                          <a:solidFill>
                            <a:srgbClr val="D1BB9E"/>
                          </a:solidFill>
                          <a:latin typeface="Montserrat" panose="00000500000000000000" pitchFamily="2" charset="0"/>
                        </a:rPr>
                        <a:t>Mar</a:t>
                      </a:r>
                    </a:p>
                  </a:txBody>
                  <a:tcPr marL="0" marR="0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A1C3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MX" sz="800" spc="-30" baseline="0" noProof="0" dirty="0">
                          <a:solidFill>
                            <a:srgbClr val="D1BB9E"/>
                          </a:solidFill>
                          <a:latin typeface="Montserrat" panose="00000500000000000000" pitchFamily="2" charset="0"/>
                        </a:rPr>
                        <a:t>Abr</a:t>
                      </a:r>
                    </a:p>
                  </a:txBody>
                  <a:tcPr marL="0" marR="0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A1C3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800" spc="-30" baseline="0" noProof="0" dirty="0" err="1">
                          <a:solidFill>
                            <a:srgbClr val="D1BB9E"/>
                          </a:solidFill>
                          <a:latin typeface="Montserrat" panose="00000500000000000000" pitchFamily="2" charset="0"/>
                        </a:rPr>
                        <a:t>May</a:t>
                      </a:r>
                      <a:endParaRPr lang="es-MX" sz="800" spc="-30" baseline="0" noProof="0" dirty="0">
                        <a:solidFill>
                          <a:srgbClr val="D1BB9E"/>
                        </a:solidFill>
                        <a:latin typeface="Montserrat" panose="00000500000000000000" pitchFamily="2" charset="0"/>
                      </a:endParaRPr>
                    </a:p>
                  </a:txBody>
                  <a:tcPr marL="0" marR="0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A1C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800" spc="-30" baseline="0" noProof="0" dirty="0">
                          <a:solidFill>
                            <a:srgbClr val="D1BB9E"/>
                          </a:solidFill>
                          <a:latin typeface="Montserrat" panose="00000500000000000000" pitchFamily="2" charset="0"/>
                        </a:rPr>
                        <a:t>Jun</a:t>
                      </a:r>
                    </a:p>
                  </a:txBody>
                  <a:tcPr marL="0" marR="0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A1C3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MX" sz="800" spc="-30" baseline="0" noProof="0" dirty="0">
                          <a:solidFill>
                            <a:srgbClr val="D1BB9E"/>
                          </a:solidFill>
                          <a:latin typeface="Montserrat" panose="00000500000000000000" pitchFamily="2" charset="0"/>
                        </a:rPr>
                        <a:t>Jul</a:t>
                      </a:r>
                    </a:p>
                  </a:txBody>
                  <a:tcPr marL="0" marR="0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A1C3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MX" sz="800" spc="-30" baseline="0" noProof="0" dirty="0" err="1">
                          <a:solidFill>
                            <a:srgbClr val="D1BB9E"/>
                          </a:solidFill>
                          <a:latin typeface="Montserrat" panose="00000500000000000000" pitchFamily="2" charset="0"/>
                        </a:rPr>
                        <a:t>Ago</a:t>
                      </a:r>
                      <a:endParaRPr lang="es-MX" sz="800" spc="-30" baseline="0" noProof="0" dirty="0">
                        <a:solidFill>
                          <a:srgbClr val="D1BB9E"/>
                        </a:solidFill>
                        <a:latin typeface="Montserrat" panose="00000500000000000000" pitchFamily="2" charset="0"/>
                      </a:endParaRPr>
                    </a:p>
                  </a:txBody>
                  <a:tcPr marL="0" marR="0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A1C3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MX" sz="800" spc="-30" baseline="0" noProof="0" dirty="0" err="1">
                          <a:solidFill>
                            <a:srgbClr val="D1BB9E"/>
                          </a:solidFill>
                          <a:latin typeface="Montserrat" panose="00000500000000000000" pitchFamily="2" charset="0"/>
                        </a:rPr>
                        <a:t>Sep</a:t>
                      </a:r>
                      <a:endParaRPr lang="es-MX" sz="800" spc="-30" baseline="0" noProof="0" dirty="0">
                        <a:solidFill>
                          <a:srgbClr val="D1BB9E"/>
                        </a:solidFill>
                        <a:latin typeface="Montserrat" panose="00000500000000000000" pitchFamily="2" charset="0"/>
                      </a:endParaRPr>
                    </a:p>
                  </a:txBody>
                  <a:tcPr marL="0" marR="0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A1C3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800" spc="-30" baseline="0" noProof="0" dirty="0">
                          <a:solidFill>
                            <a:srgbClr val="D1BB9E"/>
                          </a:solidFill>
                          <a:latin typeface="Montserrat" panose="00000500000000000000" pitchFamily="2" charset="0"/>
                        </a:rPr>
                        <a:t>Oct</a:t>
                      </a:r>
                    </a:p>
                  </a:txBody>
                  <a:tcPr marL="0" marR="0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A1C3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MX" sz="800" spc="-30" baseline="0" noProof="0" dirty="0">
                          <a:solidFill>
                            <a:srgbClr val="D1BB9E"/>
                          </a:solidFill>
                          <a:latin typeface="Montserrat" panose="00000500000000000000" pitchFamily="2" charset="0"/>
                        </a:rPr>
                        <a:t>Nov</a:t>
                      </a:r>
                    </a:p>
                  </a:txBody>
                  <a:tcPr marL="0" marR="0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A1C3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MX" sz="800" spc="-30" baseline="0" noProof="0" dirty="0">
                          <a:solidFill>
                            <a:srgbClr val="D1BB9E"/>
                          </a:solidFill>
                          <a:latin typeface="Montserrat" panose="00000500000000000000" pitchFamily="2" charset="0"/>
                        </a:rPr>
                        <a:t>Dic</a:t>
                      </a:r>
                    </a:p>
                  </a:txBody>
                  <a:tcPr marL="0" marR="0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A1C3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4048">
                <a:tc gridSpan="19">
                  <a:txBody>
                    <a:bodyPr/>
                    <a:lstStyle/>
                    <a:p>
                      <a:pPr algn="l" fontAlgn="t"/>
                      <a:r>
                        <a:rPr lang="es-MX" sz="800" b="1" i="0" u="none" strike="noStrike" spc="-30" baseline="0" noProof="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</a:rPr>
                        <a:t>Programación</a:t>
                      </a:r>
                    </a:p>
                  </a:txBody>
                  <a:tcPr marL="51300" marR="81000" marT="7144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94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sz="1400" b="0" noProof="0" dirty="0"/>
                    </a:p>
                  </a:txBody>
                  <a:tcPr marL="68580" marR="68580" marT="34290" marB="34290" anchor="ctr"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sz="1400" b="0" noProof="0" dirty="0"/>
                    </a:p>
                  </a:txBody>
                  <a:tcPr marL="68580" marR="68580" marT="34290" marB="34290" anchor="ctr"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sz="1400" b="0" noProof="0" dirty="0"/>
                    </a:p>
                  </a:txBody>
                  <a:tcPr marL="68580" marR="68580" marT="34290" marB="34290" anchor="ctr"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sz="1400" b="0" noProof="0" dirty="0"/>
                    </a:p>
                  </a:txBody>
                  <a:tcPr marL="68580" marR="68580" marT="34290" marB="34290" anchor="ctr"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sz="1400" b="0" noProof="0" dirty="0"/>
                    </a:p>
                  </a:txBody>
                  <a:tcPr marL="68580" marR="68580" marT="34290" marB="34290" anchor="ctr"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 sz="1400" b="0" noProof="0" dirty="0"/>
                    </a:p>
                  </a:txBody>
                  <a:tcPr marL="68580" marR="68580" marT="34290" marB="34290" anchor="ctr"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 sz="1400" b="0" noProof="0" dirty="0"/>
                    </a:p>
                  </a:txBody>
                  <a:tcPr marL="68580" marR="68580" marT="34290" marB="34290" anchor="ctr"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sz="1400" b="0" noProof="0" dirty="0"/>
                    </a:p>
                  </a:txBody>
                  <a:tcPr marL="68580" marR="68580" marT="34290" marB="34290" anchor="ctr"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sz="1400" b="0" noProof="0" dirty="0"/>
                    </a:p>
                  </a:txBody>
                  <a:tcPr marL="68580" marR="68580" marT="34290" marB="34290" anchor="ctr"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sz="1400" b="0" noProof="0" dirty="0"/>
                    </a:p>
                  </a:txBody>
                  <a:tcPr marL="68580" marR="68580" marT="34290" marB="34290" anchor="ctr"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 sz="1400" b="0" noProof="0" dirty="0"/>
                    </a:p>
                  </a:txBody>
                  <a:tcPr marL="68580" marR="68580" marT="34290" marB="34290" anchor="ctr"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sz="1400" b="0" noProof="0" dirty="0"/>
                    </a:p>
                  </a:txBody>
                  <a:tcPr marL="68580" marR="68580" marT="34290" marB="34290" anchor="ctr"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8404">
                <a:tc>
                  <a:txBody>
                    <a:bodyPr/>
                    <a:lstStyle/>
                    <a:p>
                      <a:pPr algn="l" fontAlgn="t"/>
                      <a:r>
                        <a:rPr lang="es-MX" sz="800" b="0" i="0" u="none" strike="noStrike" spc="-30" baseline="0" noProof="0" dirty="0">
                          <a:effectLst/>
                          <a:latin typeface="Montserrat" panose="00000500000000000000" pitchFamily="2" charset="0"/>
                        </a:rPr>
                        <a:t>Formulación de escenarios de gasto y de programas prioritarios</a:t>
                      </a:r>
                    </a:p>
                  </a:txBody>
                  <a:tcPr marL="51300" marR="81000" marT="7144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800" b="0" noProof="0" dirty="0">
                        <a:solidFill>
                          <a:srgbClr val="D1BB9E"/>
                        </a:solidFill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C9A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800" b="1" i="0" kern="1200" spc="-50" baseline="0" noProof="0" dirty="0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51435" marR="5143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A1C3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F8F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F8F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F8F4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F8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F8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F8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F8F4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F8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F8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8404">
                <a:tc>
                  <a:txBody>
                    <a:bodyPr/>
                    <a:lstStyle/>
                    <a:p>
                      <a:pPr algn="l" fontAlgn="t"/>
                      <a:r>
                        <a:rPr lang="es-MX" sz="800" b="0" i="0" u="none" strike="noStrike" spc="-30" baseline="0" noProof="0" dirty="0">
                          <a:effectLst/>
                          <a:latin typeface="Montserrat" panose="00000500000000000000" pitchFamily="2" charset="0"/>
                        </a:rPr>
                        <a:t>Estructura programática a emplear en el PPEF</a:t>
                      </a:r>
                    </a:p>
                  </a:txBody>
                  <a:tcPr marL="51300" marR="81000" marT="7144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C9A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C9A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C9A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800" b="1" i="0" spc="-50" baseline="0" noProof="0" dirty="0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  <a:latin typeface="Montserrat" panose="00000500000000000000" pitchFamily="2" charset="0"/>
                        </a:rPr>
                        <a:t>30</a:t>
                      </a:r>
                    </a:p>
                  </a:txBody>
                  <a:tcPr marL="0" marR="0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A1C3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F8F4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F8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F8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F8F4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F8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F8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4048">
                <a:tc gridSpan="19">
                  <a:txBody>
                    <a:bodyPr/>
                    <a:lstStyle/>
                    <a:p>
                      <a:pPr algn="l" fontAlgn="t"/>
                      <a:r>
                        <a:rPr lang="es-MX" sz="800" b="1" i="0" u="none" strike="noStrike" kern="1200" spc="-30" baseline="0" noProof="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Presupuestación</a:t>
                      </a:r>
                    </a:p>
                  </a:txBody>
                  <a:tcPr marL="51300" marR="81000" marT="7144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94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sz="1400" b="0" noProof="0" dirty="0"/>
                    </a:p>
                  </a:txBody>
                  <a:tcPr marL="68580" marR="68580" marT="34290" marB="34290" anchor="ctr"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 sz="1400" b="0" noProof="0" dirty="0"/>
                    </a:p>
                  </a:txBody>
                  <a:tcPr marL="68580" marR="68580" marT="34290" marB="34290" anchor="ctr"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 sz="1400" b="0" noProof="0" dirty="0"/>
                    </a:p>
                  </a:txBody>
                  <a:tcPr marL="68580" marR="68580" marT="34290" marB="34290" anchor="ctr"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sz="1400" b="0" noProof="0" dirty="0"/>
                    </a:p>
                  </a:txBody>
                  <a:tcPr marL="68580" marR="68580" marT="34290" marB="34290" anchor="ctr"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sz="1400" b="0" noProof="0" dirty="0"/>
                    </a:p>
                  </a:txBody>
                  <a:tcPr marL="68580" marR="68580" marT="34290" marB="34290" anchor="ctr"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 sz="1400" b="0" noProof="0" dirty="0"/>
                    </a:p>
                  </a:txBody>
                  <a:tcPr marL="68580" marR="68580" marT="34290" marB="34290" anchor="ctr"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 sz="1400" b="0" noProof="0" dirty="0"/>
                    </a:p>
                  </a:txBody>
                  <a:tcPr marL="68580" marR="68580" marT="34290" marB="34290" anchor="ctr"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sz="1400" b="0" noProof="0" dirty="0"/>
                    </a:p>
                  </a:txBody>
                  <a:tcPr marL="68580" marR="68580" marT="34290" marB="34290" anchor="ctr"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sz="1400" b="0" noProof="0" dirty="0"/>
                    </a:p>
                  </a:txBody>
                  <a:tcPr marL="68580" marR="68580" marT="34290" marB="34290" anchor="ctr"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sz="1400" b="0" noProof="0" dirty="0"/>
                    </a:p>
                  </a:txBody>
                  <a:tcPr marL="68580" marR="68580" marT="34290" marB="34290" anchor="ctr"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 sz="1400" b="0" noProof="0" dirty="0"/>
                    </a:p>
                  </a:txBody>
                  <a:tcPr marL="68580" marR="68580" marT="34290" marB="34290" anchor="ctr"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sz="1400" b="0" noProof="0" dirty="0"/>
                    </a:p>
                  </a:txBody>
                  <a:tcPr marL="68580" marR="68580" marT="34290" marB="34290" anchor="ctr"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4048">
                <a:tc>
                  <a:txBody>
                    <a:bodyPr/>
                    <a:lstStyle/>
                    <a:p>
                      <a:pPr algn="l" fontAlgn="t"/>
                      <a:r>
                        <a:rPr lang="es-MX" sz="800" b="0" i="0" u="none" strike="noStrike" spc="-30" baseline="0" noProof="0" dirty="0">
                          <a:effectLst/>
                          <a:latin typeface="Montserrat" panose="00000500000000000000" pitchFamily="2" charset="0"/>
                        </a:rPr>
                        <a:t>Anteproyectos de presupuesto</a:t>
                      </a:r>
                    </a:p>
                  </a:txBody>
                  <a:tcPr marL="51300" marR="81000" marT="7144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C9A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C9A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C9A2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F8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F8F4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F8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F8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4048">
                <a:tc>
                  <a:txBody>
                    <a:bodyPr/>
                    <a:lstStyle/>
                    <a:p>
                      <a:pPr algn="l" fontAlgn="t"/>
                      <a:r>
                        <a:rPr lang="es-MX" sz="800" b="0" i="0" u="none" strike="noStrike" spc="-30" baseline="0" noProof="0" dirty="0">
                          <a:effectLst/>
                          <a:latin typeface="Montserrat" panose="00000500000000000000" pitchFamily="2" charset="0"/>
                        </a:rPr>
                        <a:t>Integración Proyecto de Presupuesto </a:t>
                      </a:r>
                    </a:p>
                  </a:txBody>
                  <a:tcPr marL="51300" marR="81000" marT="7144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C9A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800" b="1" i="0" kern="1200" spc="-50" baseline="0" noProof="0" dirty="0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51435" marR="5143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A1C3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F8F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F8F4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F8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F8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4048">
                <a:tc gridSpan="19"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s-MX" sz="800" b="1" i="0" u="none" strike="noStrike" kern="1200" spc="-30" baseline="0" noProof="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Presupuesto Aprobado</a:t>
                      </a:r>
                    </a:p>
                  </a:txBody>
                  <a:tcPr marL="51300" marR="81000" marT="7144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94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sz="1400" b="0" noProof="0" dirty="0"/>
                    </a:p>
                  </a:txBody>
                  <a:tcPr marL="68580" marR="68580" marT="34290" marB="34290" anchor="ctr"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 sz="1400" b="0" noProof="0" dirty="0"/>
                    </a:p>
                  </a:txBody>
                  <a:tcPr marL="68580" marR="68580" marT="34290" marB="34290" anchor="ctr"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 sz="1400" b="0" noProof="0" dirty="0"/>
                    </a:p>
                  </a:txBody>
                  <a:tcPr marL="68580" marR="68580" marT="34290" marB="34290" anchor="ctr"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 sz="1400" b="0" noProof="0" dirty="0"/>
                    </a:p>
                  </a:txBody>
                  <a:tcPr marL="68580" marR="68580" marT="34290" marB="34290" anchor="ctr"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sz="1400" b="0" noProof="0" dirty="0"/>
                    </a:p>
                  </a:txBody>
                  <a:tcPr marL="68580" marR="68580" marT="34290" marB="34290" anchor="ctr"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sz="1400" b="0" noProof="0" dirty="0"/>
                    </a:p>
                  </a:txBody>
                  <a:tcPr marL="68580" marR="68580" marT="34290" marB="34290" anchor="ctr"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 sz="1400" b="0" noProof="0" dirty="0"/>
                    </a:p>
                  </a:txBody>
                  <a:tcPr marL="68580" marR="68580" marT="34290" marB="34290" anchor="ctr"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sz="1400" b="0" noProof="0" dirty="0"/>
                    </a:p>
                  </a:txBody>
                  <a:tcPr marL="68580" marR="68580" marT="34290" marB="34290" anchor="ctr"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sz="1400" b="0" noProof="0" dirty="0"/>
                    </a:p>
                  </a:txBody>
                  <a:tcPr marL="68580" marR="68580" marT="34290" marB="34290" anchor="ctr"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sz="1400" b="0" noProof="0" dirty="0"/>
                    </a:p>
                  </a:txBody>
                  <a:tcPr marL="68580" marR="68580" marT="34290" marB="34290" anchor="ctr"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 sz="1400" b="0" noProof="0" dirty="0"/>
                    </a:p>
                  </a:txBody>
                  <a:tcPr marL="68580" marR="68580" marT="34290" marB="34290" anchor="ctr"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sz="1400" b="0" noProof="0" dirty="0"/>
                    </a:p>
                  </a:txBody>
                  <a:tcPr marL="68580" marR="68580" marT="34290" marB="34290" anchor="ctr"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4048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s-MX" sz="800" b="0" i="0" u="none" strike="noStrike" kern="1200" spc="-30" baseline="0" noProof="0" dirty="0">
                          <a:solidFill>
                            <a:schemeClr val="dk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Examen y Aprobación PEF</a:t>
                      </a:r>
                    </a:p>
                  </a:txBody>
                  <a:tcPr marL="51300" marR="81000" marT="7144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C9A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700" b="1" i="0" kern="1200" spc="-50" baseline="0" noProof="0" dirty="0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51435" marR="5143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A1C3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F8F4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F8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4048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s-MX" sz="800" b="0" i="0" u="none" strike="noStrike" kern="1200" spc="-30" baseline="0" noProof="0" dirty="0">
                          <a:solidFill>
                            <a:schemeClr val="dk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Integración PEF y Calendarios</a:t>
                      </a:r>
                    </a:p>
                  </a:txBody>
                  <a:tcPr marL="51300" marR="81000" marT="7144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800" b="0" noProof="0" dirty="0">
                        <a:solidFill>
                          <a:srgbClr val="D1BB9E"/>
                        </a:solidFill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C9A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800" b="0" noProof="0" dirty="0">
                        <a:solidFill>
                          <a:srgbClr val="D1BB9E"/>
                        </a:solidFill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C9A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F8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4048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s-MX" sz="800" b="0" i="0" u="none" strike="noStrike" kern="1200" spc="-30" baseline="0" noProof="0" dirty="0">
                          <a:solidFill>
                            <a:schemeClr val="dk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Apertura del ejercicio</a:t>
                      </a:r>
                    </a:p>
                  </a:txBody>
                  <a:tcPr marL="51300" marR="81000" marT="7144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C9A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800" b="0" noProof="0" dirty="0">
                        <a:latin typeface="Montserrat" panose="00000500000000000000" pitchFamily="2" charset="0"/>
                      </a:endParaRPr>
                    </a:p>
                  </a:txBody>
                  <a:tcPr marL="51435" marR="51435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C9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9" name="CuadroTexto 8">
            <a:extLst>
              <a:ext uri="{FF2B5EF4-FFF2-40B4-BE49-F238E27FC236}">
                <a16:creationId xmlns:a16="http://schemas.microsoft.com/office/drawing/2014/main" id="{6CADF305-4DCE-35FC-83F7-10950CB61B45}"/>
              </a:ext>
            </a:extLst>
          </p:cNvPr>
          <p:cNvSpPr txBox="1"/>
          <p:nvPr/>
        </p:nvSpPr>
        <p:spPr>
          <a:xfrm>
            <a:off x="847574" y="5565296"/>
            <a:ext cx="1025872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800" b="1" dirty="0"/>
              <a:t>Reuniones quincenales para entregar propuesta para la última semana de marzo y que INSPIRA se incluya en la formulación de escenarios de gasto y de programas prioritarios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922469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 descr="Logotipo&#10;&#10;Descripción generada automáticamente con confianza baja">
            <a:extLst>
              <a:ext uri="{FF2B5EF4-FFF2-40B4-BE49-F238E27FC236}">
                <a16:creationId xmlns:a16="http://schemas.microsoft.com/office/drawing/2014/main" id="{C0D85F5C-8499-04B3-B399-8B73FE7A91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7362" y="0"/>
            <a:ext cx="1380000" cy="82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4FB52F89-A588-BB6B-42CB-C386BE72DD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56486" y="1122363"/>
            <a:ext cx="8550876" cy="4944805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br>
              <a:rPr lang="es-MX" sz="20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</a:br>
            <a:br>
              <a:rPr lang="es-MX" sz="20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</a:br>
            <a:br>
              <a:rPr lang="es-MX" sz="2000" b="1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</a:br>
            <a:endParaRPr lang="es-MX" sz="2000" b="1" dirty="0">
              <a:latin typeface="+mn-lt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0B666E3-25F3-541F-2D1B-6E32474EC476}"/>
              </a:ext>
            </a:extLst>
          </p:cNvPr>
          <p:cNvSpPr txBox="1"/>
          <p:nvPr/>
        </p:nvSpPr>
        <p:spPr>
          <a:xfrm>
            <a:off x="1173892" y="1122363"/>
            <a:ext cx="9873049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914400">
              <a:defRPr/>
            </a:pPr>
            <a:endParaRPr lang="es-MX" sz="2000" dirty="0">
              <a:solidFill>
                <a:prstClr val="black"/>
              </a:solidFill>
              <a:latin typeface="Calibri"/>
            </a:endParaRPr>
          </a:p>
          <a:p>
            <a:pPr algn="just" defTabSz="914400">
              <a:defRPr/>
            </a:pPr>
            <a:endParaRPr lang="es-MX" sz="2000" dirty="0">
              <a:solidFill>
                <a:prstClr val="black"/>
              </a:solidFill>
              <a:latin typeface="Calibri"/>
            </a:endParaRPr>
          </a:p>
          <a:p>
            <a:pPr algn="just" defTabSz="914400">
              <a:defRPr/>
            </a:pPr>
            <a:endParaRPr lang="es-ES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80578D6A-AFCE-20C2-C596-83DFD6BD3076}"/>
              </a:ext>
            </a:extLst>
          </p:cNvPr>
          <p:cNvSpPr txBox="1"/>
          <p:nvPr/>
        </p:nvSpPr>
        <p:spPr>
          <a:xfrm>
            <a:off x="1114638" y="1317969"/>
            <a:ext cx="9932303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377">
              <a:defRPr/>
            </a:pPr>
            <a:r>
              <a:rPr lang="es-MX" sz="2000" b="1" dirty="0">
                <a:solidFill>
                  <a:srgbClr val="6E152E"/>
                </a:solidFill>
              </a:rPr>
              <a:t>FICHA CON DATOS GENERALES DEL PROGRAMA PROPUESTO: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MX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Datos generales del OROGRAMA </a:t>
            </a:r>
            <a:r>
              <a:rPr lang="es-MX" sz="20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INSPIRA PROGRAMA PARA EL BIENESTAR E IMPULSO A LA MUJER RURAL</a:t>
            </a:r>
            <a:endParaRPr lang="es-MX" sz="20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MX" sz="20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RAMO 08 Agricultura y Desarrollo Rural </a:t>
            </a:r>
            <a:endParaRPr lang="es-MX" sz="20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MX" sz="20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Clave S052</a:t>
            </a:r>
            <a:endParaRPr lang="es-MX" sz="20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MX" sz="20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Unidades Administrativas Responsables</a:t>
            </a:r>
            <a:endParaRPr lang="es-MX" sz="20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MX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Dirección General de Fomento a la Agricultura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MX" sz="20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Recursos presupuestarios requeridos para el primer año de operación </a:t>
            </a:r>
            <a:endParaRPr lang="es-MX" sz="20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MX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$ 1 400 Millones de pesos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endParaRPr lang="es-MX" sz="20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endParaRPr lang="es-MX" sz="20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defTabSz="914377">
              <a:defRPr/>
            </a:pPr>
            <a:endParaRPr lang="es-MX" sz="2000" b="1" dirty="0">
              <a:solidFill>
                <a:srgbClr val="6E152E"/>
              </a:solidFill>
            </a:endParaRPr>
          </a:p>
          <a:p>
            <a:pPr defTabSz="914377">
              <a:defRPr/>
            </a:pPr>
            <a:r>
              <a:rPr lang="es-MX" sz="2000" b="1" dirty="0">
                <a:solidFill>
                  <a:srgbClr val="6E152E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497817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 descr="Logotipo&#10;&#10;Descripción generada automáticamente con confianza baja">
            <a:extLst>
              <a:ext uri="{FF2B5EF4-FFF2-40B4-BE49-F238E27FC236}">
                <a16:creationId xmlns:a16="http://schemas.microsoft.com/office/drawing/2014/main" id="{C0D85F5C-8499-04B3-B399-8B73FE7A91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7362" y="0"/>
            <a:ext cx="1380000" cy="82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4FB52F89-A588-BB6B-42CB-C386BE72DD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56486" y="1122363"/>
            <a:ext cx="8550876" cy="4944805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br>
              <a:rPr lang="es-MX" sz="20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</a:br>
            <a:br>
              <a:rPr lang="es-MX" sz="20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</a:br>
            <a:br>
              <a:rPr lang="es-MX" sz="2000" b="1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</a:br>
            <a:endParaRPr lang="es-MX" sz="2000" b="1" dirty="0">
              <a:latin typeface="+mn-lt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0B666E3-25F3-541F-2D1B-6E32474EC476}"/>
              </a:ext>
            </a:extLst>
          </p:cNvPr>
          <p:cNvSpPr txBox="1"/>
          <p:nvPr/>
        </p:nvSpPr>
        <p:spPr>
          <a:xfrm>
            <a:off x="1173892" y="1122363"/>
            <a:ext cx="9873049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914400">
              <a:defRPr/>
            </a:pPr>
            <a:endParaRPr lang="es-MX" sz="2000" dirty="0">
              <a:solidFill>
                <a:prstClr val="black"/>
              </a:solidFill>
              <a:latin typeface="Calibri"/>
            </a:endParaRPr>
          </a:p>
          <a:p>
            <a:pPr algn="just" defTabSz="914400">
              <a:defRPr/>
            </a:pPr>
            <a:endParaRPr lang="es-MX" sz="2000" dirty="0">
              <a:solidFill>
                <a:prstClr val="black"/>
              </a:solidFill>
              <a:latin typeface="Calibri"/>
            </a:endParaRPr>
          </a:p>
          <a:p>
            <a:pPr algn="just" defTabSz="914400">
              <a:defRPr/>
            </a:pPr>
            <a:endParaRPr lang="es-ES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80578D6A-AFCE-20C2-C596-83DFD6BD3076}"/>
              </a:ext>
            </a:extLst>
          </p:cNvPr>
          <p:cNvSpPr txBox="1"/>
          <p:nvPr/>
        </p:nvSpPr>
        <p:spPr>
          <a:xfrm>
            <a:off x="1114638" y="1122363"/>
            <a:ext cx="9932303" cy="57384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MX" sz="20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Fuente u origen de los recursos </a:t>
            </a:r>
            <a:endParaRPr lang="es-MX" sz="20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MX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Redistribución del Programa de Fomento a la Agricultura, Ganadería, Pesca y Acuicultura incluido en el ANEXO 13, RAMO 8 Sector rural en las Erogaciones para la Igualdad entre Mujeres y Hombres. Solicitamos se reoriente el presupuesto al Presupuesto del Programa de Fomento a la Agricultura, Ganadería, Pesca y Acuicultura, a través de componentes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MX" sz="20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Población</a:t>
            </a:r>
            <a:endParaRPr lang="es-MX" sz="20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MX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Mujeres rurales, campesinas, pescadoras y acuicultoras mayores de 18 años y/o con dependientes económicos, que habitan en zonas rurales de alta y muy alta marginación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MX" sz="20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Cobertura</a:t>
            </a:r>
            <a:endParaRPr lang="es-MX" sz="20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MX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Nacional 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endParaRPr lang="es-MX" sz="20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06996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 descr="Logotipo&#10;&#10;Descripción generada automáticamente con confianza baja">
            <a:extLst>
              <a:ext uri="{FF2B5EF4-FFF2-40B4-BE49-F238E27FC236}">
                <a16:creationId xmlns:a16="http://schemas.microsoft.com/office/drawing/2014/main" id="{C0D85F5C-8499-04B3-B399-8B73FE7A91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7362" y="0"/>
            <a:ext cx="1380000" cy="82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4FB52F89-A588-BB6B-42CB-C386BE72DD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56486" y="1122363"/>
            <a:ext cx="8550876" cy="4944805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br>
              <a:rPr lang="es-MX" sz="20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</a:br>
            <a:br>
              <a:rPr lang="es-MX" sz="20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</a:br>
            <a:br>
              <a:rPr lang="es-MX" sz="2000" b="1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</a:br>
            <a:endParaRPr lang="es-MX" sz="2000" b="1" dirty="0">
              <a:latin typeface="+mn-lt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0B666E3-25F3-541F-2D1B-6E32474EC476}"/>
              </a:ext>
            </a:extLst>
          </p:cNvPr>
          <p:cNvSpPr txBox="1"/>
          <p:nvPr/>
        </p:nvSpPr>
        <p:spPr>
          <a:xfrm>
            <a:off x="1204313" y="1446693"/>
            <a:ext cx="9873049" cy="43486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MX" sz="20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Objetivo General:</a:t>
            </a:r>
            <a:endParaRPr lang="es-MX" sz="20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MX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Elevar el nivel de bienestar e ingreso de las mujeres rurales y campesinas de todo el país, mediante el otorgamiento de proyectos productivos, capitalización, financiamiento, capacitación, acompañamiento técnico, desarrollo de sus capacidades productivas, vinculación de los productos al mercado y el fortalecimiento a las cadenas de valor.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MX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MX" sz="20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Mariana González Torres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MX" sz="20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Coordinadora CIGEND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MX" sz="20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CMDRS</a:t>
            </a:r>
          </a:p>
        </p:txBody>
      </p:sp>
    </p:spTree>
    <p:extLst>
      <p:ext uri="{BB962C8B-B14F-4D97-AF65-F5344CB8AC3E}">
        <p14:creationId xmlns:p14="http://schemas.microsoft.com/office/powerpoint/2010/main" val="21313734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 descr="Logotipo&#10;&#10;Descripción generada automáticamente con confianza baja">
            <a:extLst>
              <a:ext uri="{FF2B5EF4-FFF2-40B4-BE49-F238E27FC236}">
                <a16:creationId xmlns:a16="http://schemas.microsoft.com/office/drawing/2014/main" id="{C0D85F5C-8499-04B3-B399-8B73FE7A91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7362" y="0"/>
            <a:ext cx="1380000" cy="82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4FB52F89-A588-BB6B-42CB-C386BE72DD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56486" y="1122363"/>
            <a:ext cx="8550876" cy="4944805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br>
              <a:rPr lang="es-MX" sz="20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</a:br>
            <a:br>
              <a:rPr lang="es-MX" sz="20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</a:br>
            <a:br>
              <a:rPr lang="es-MX" sz="2000" b="1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</a:br>
            <a:endParaRPr lang="es-MX" sz="2000" b="1" dirty="0">
              <a:latin typeface="+mn-lt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0B666E3-25F3-541F-2D1B-6E32474EC476}"/>
              </a:ext>
            </a:extLst>
          </p:cNvPr>
          <p:cNvSpPr txBox="1"/>
          <p:nvPr/>
        </p:nvSpPr>
        <p:spPr>
          <a:xfrm>
            <a:off x="1173892" y="1122363"/>
            <a:ext cx="9873049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914400">
              <a:defRPr/>
            </a:pPr>
            <a:endParaRPr lang="es-MX" sz="2000" dirty="0">
              <a:solidFill>
                <a:prstClr val="black"/>
              </a:solidFill>
              <a:latin typeface="Calibri"/>
            </a:endParaRPr>
          </a:p>
          <a:p>
            <a:pPr algn="just" defTabSz="914400">
              <a:defRPr/>
            </a:pPr>
            <a:endParaRPr lang="es-MX" sz="2000" dirty="0">
              <a:solidFill>
                <a:prstClr val="black"/>
              </a:solidFill>
              <a:latin typeface="Calibri"/>
            </a:endParaRPr>
          </a:p>
          <a:p>
            <a:pPr algn="just" defTabSz="914400">
              <a:defRPr/>
            </a:pPr>
            <a:endParaRPr lang="es-ES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89644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 descr="Logotipo&#10;&#10;Descripción generada automáticamente con confianza baja">
            <a:extLst>
              <a:ext uri="{FF2B5EF4-FFF2-40B4-BE49-F238E27FC236}">
                <a16:creationId xmlns:a16="http://schemas.microsoft.com/office/drawing/2014/main" id="{C0D85F5C-8499-04B3-B399-8B73FE7A91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7362" y="0"/>
            <a:ext cx="1380000" cy="82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4FB52F89-A588-BB6B-42CB-C386BE72DD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56486" y="1122363"/>
            <a:ext cx="8550876" cy="4944805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br>
              <a:rPr lang="es-MX" sz="20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</a:br>
            <a:br>
              <a:rPr lang="es-MX" sz="20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</a:br>
            <a:br>
              <a:rPr lang="es-MX" sz="2000" b="1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</a:br>
            <a:endParaRPr lang="es-MX" sz="2000" b="1" dirty="0">
              <a:latin typeface="+mn-lt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0B666E3-25F3-541F-2D1B-6E32474EC476}"/>
              </a:ext>
            </a:extLst>
          </p:cNvPr>
          <p:cNvSpPr txBox="1"/>
          <p:nvPr/>
        </p:nvSpPr>
        <p:spPr>
          <a:xfrm>
            <a:off x="1173892" y="1122363"/>
            <a:ext cx="9873049" cy="637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914400">
              <a:defRPr/>
            </a:pPr>
            <a:r>
              <a:rPr lang="es-MX" sz="2000" b="1" dirty="0">
                <a:solidFill>
                  <a:prstClr val="black"/>
                </a:solidFill>
                <a:latin typeface="+mj-lt"/>
              </a:rPr>
              <a:t>NORMATIVA</a:t>
            </a:r>
          </a:p>
          <a:p>
            <a:pPr algn="just" defTabSz="914400">
              <a:lnSpc>
                <a:spcPct val="150000"/>
              </a:lnSpc>
              <a:defRPr/>
            </a:pPr>
            <a:r>
              <a:rPr lang="es-MX" sz="2000" dirty="0">
                <a:solidFill>
                  <a:prstClr val="black"/>
                </a:solidFill>
                <a:latin typeface="+mj-lt"/>
              </a:rPr>
              <a:t>Dado que el </a:t>
            </a:r>
            <a:r>
              <a:rPr lang="es-MX" sz="2000" b="1" dirty="0">
                <a:solidFill>
                  <a:prstClr val="black"/>
                </a:solidFill>
                <a:latin typeface="+mj-lt"/>
              </a:rPr>
              <a:t>PROGRAMA INSPIRA PARA EL BIENESTAR E IMPULSO A LA MUJER RURAL </a:t>
            </a:r>
            <a:r>
              <a:rPr lang="es-MX" sz="2000" dirty="0">
                <a:solidFill>
                  <a:prstClr val="black"/>
                </a:solidFill>
                <a:latin typeface="+mj-lt"/>
              </a:rPr>
              <a:t>es de nueva creación, y conforme a la normatividad señalada en los oficios </a:t>
            </a:r>
            <a:r>
              <a:rPr lang="es-MX" sz="2000" b="1" dirty="0">
                <a:solidFill>
                  <a:prstClr val="black"/>
                </a:solidFill>
                <a:latin typeface="+mj-lt"/>
              </a:rPr>
              <a:t>No. 419-A-19-0788 y </a:t>
            </a:r>
            <a:r>
              <a:rPr lang="es-MX" sz="2000" b="1" dirty="0" err="1">
                <a:solidFill>
                  <a:prstClr val="black"/>
                </a:solidFill>
                <a:latin typeface="+mj-lt"/>
              </a:rPr>
              <a:t>VQZ.SE.164</a:t>
            </a:r>
            <a:r>
              <a:rPr lang="es-MX" sz="2000" b="1" dirty="0">
                <a:solidFill>
                  <a:prstClr val="black"/>
                </a:solidFill>
                <a:latin typeface="+mj-lt"/>
              </a:rPr>
              <a:t>/19</a:t>
            </a:r>
            <a:r>
              <a:rPr lang="es-MX" sz="2000" dirty="0">
                <a:solidFill>
                  <a:prstClr val="black"/>
                </a:solidFill>
                <a:latin typeface="+mj-lt"/>
              </a:rPr>
              <a:t>, de fecha 29 de agosto de 2019, firmados por la Lic. Rosa Isabel Islas Arredondo, Titular de la Unidad de Evaluación del Desempeño de la Secretaría de Hacienda y Crédito Público y por el Lic. José Nabor Cruz Marcelo, Secretario Ejecutivo del Consejo Nacional de Evaluación de la Política de Desarrollo Social, </a:t>
            </a:r>
            <a:r>
              <a:rPr lang="es-MX" sz="2000" b="1" dirty="0">
                <a:solidFill>
                  <a:prstClr val="black"/>
                </a:solidFill>
                <a:latin typeface="+mj-lt"/>
              </a:rPr>
              <a:t>  </a:t>
            </a:r>
            <a:r>
              <a:rPr lang="es-MX" sz="2000" dirty="0">
                <a:solidFill>
                  <a:prstClr val="black"/>
                </a:solidFill>
                <a:latin typeface="+mj-lt"/>
              </a:rPr>
              <a:t>y los </a:t>
            </a:r>
            <a:r>
              <a:rPr lang="es-MX" sz="2000" b="1" dirty="0">
                <a:solidFill>
                  <a:prstClr val="black"/>
                </a:solidFill>
                <a:latin typeface="+mj-lt"/>
              </a:rPr>
              <a:t>Lineamientos Generales para la Evaluación de los Programas Federales de la Administración Pública Federal</a:t>
            </a:r>
            <a:r>
              <a:rPr lang="es-MX" sz="2000" dirty="0">
                <a:solidFill>
                  <a:prstClr val="black"/>
                </a:solidFill>
                <a:latin typeface="+mj-lt"/>
              </a:rPr>
              <a:t>, las dependencias y entidades deberán elaborar un </a:t>
            </a:r>
            <a:r>
              <a:rPr lang="es-MX" sz="2000" b="1" dirty="0">
                <a:solidFill>
                  <a:prstClr val="black"/>
                </a:solidFill>
                <a:latin typeface="+mj-lt"/>
              </a:rPr>
              <a:t>diagnóstico</a:t>
            </a:r>
            <a:r>
              <a:rPr lang="es-MX" sz="2000" dirty="0">
                <a:solidFill>
                  <a:prstClr val="black"/>
                </a:solidFill>
                <a:latin typeface="+mj-lt"/>
              </a:rPr>
              <a:t> que justifique la creación de nuevos programas federales que se pretendan incluir dentro del proyecto de presupuesto anual o, en su caso, que justifique la ampliación o modificación sustantiva de los programas federales existentes precisando su impacto y las fuentes de financiamiento. </a:t>
            </a:r>
          </a:p>
          <a:p>
            <a:pPr algn="just" defTabSz="914400">
              <a:defRPr/>
            </a:pPr>
            <a:endParaRPr lang="es-MX" sz="2000" dirty="0">
              <a:solidFill>
                <a:prstClr val="black"/>
              </a:solidFill>
              <a:latin typeface="Calibri"/>
            </a:endParaRPr>
          </a:p>
          <a:p>
            <a:pPr algn="just" defTabSz="914400">
              <a:defRPr/>
            </a:pPr>
            <a:endParaRPr lang="es-MX" sz="2000" dirty="0">
              <a:solidFill>
                <a:prstClr val="black"/>
              </a:solidFill>
              <a:latin typeface="Calibri"/>
            </a:endParaRPr>
          </a:p>
          <a:p>
            <a:pPr algn="just" defTabSz="914400">
              <a:defRPr/>
            </a:pPr>
            <a:endParaRPr lang="es-ES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27443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 descr="Logotipo&#10;&#10;Descripción generada automáticamente con confianza baja">
            <a:extLst>
              <a:ext uri="{FF2B5EF4-FFF2-40B4-BE49-F238E27FC236}">
                <a16:creationId xmlns:a16="http://schemas.microsoft.com/office/drawing/2014/main" id="{C0D85F5C-8499-04B3-B399-8B73FE7A91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7362" y="0"/>
            <a:ext cx="1380000" cy="82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4FB52F89-A588-BB6B-42CB-C386BE72DD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56486" y="1122363"/>
            <a:ext cx="8550876" cy="4944805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br>
              <a:rPr lang="es-MX" sz="20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</a:br>
            <a:br>
              <a:rPr lang="es-MX" sz="20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</a:br>
            <a:br>
              <a:rPr lang="es-MX" sz="2000" b="1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</a:br>
            <a:endParaRPr lang="es-MX" sz="2000" b="1" dirty="0">
              <a:latin typeface="+mn-lt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0B666E3-25F3-541F-2D1B-6E32474EC476}"/>
              </a:ext>
            </a:extLst>
          </p:cNvPr>
          <p:cNvSpPr txBox="1"/>
          <p:nvPr/>
        </p:nvSpPr>
        <p:spPr>
          <a:xfrm>
            <a:off x="1173892" y="1122363"/>
            <a:ext cx="9873049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914400">
              <a:defRPr/>
            </a:pPr>
            <a:endParaRPr lang="es-MX" sz="2000" dirty="0">
              <a:solidFill>
                <a:prstClr val="black"/>
              </a:solidFill>
              <a:latin typeface="Calibri"/>
            </a:endParaRPr>
          </a:p>
          <a:p>
            <a:pPr algn="just" defTabSz="914400">
              <a:defRPr/>
            </a:pPr>
            <a:endParaRPr lang="es-MX" sz="2000" dirty="0">
              <a:solidFill>
                <a:prstClr val="black"/>
              </a:solidFill>
              <a:latin typeface="Calibri"/>
            </a:endParaRPr>
          </a:p>
          <a:p>
            <a:pPr algn="just" defTabSz="914400">
              <a:defRPr/>
            </a:pPr>
            <a:endParaRPr lang="es-ES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BF116EF-303C-B4AB-57A7-4BAC3C241420}"/>
              </a:ext>
            </a:extLst>
          </p:cNvPr>
          <p:cNvSpPr txBox="1"/>
          <p:nvPr/>
        </p:nvSpPr>
        <p:spPr>
          <a:xfrm>
            <a:off x="1027134" y="1406861"/>
            <a:ext cx="9990974" cy="41996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914400">
              <a:lnSpc>
                <a:spcPct val="150000"/>
              </a:lnSpc>
              <a:defRPr/>
            </a:pPr>
            <a:r>
              <a:rPr lang="es-MX" sz="2000" b="1" dirty="0">
                <a:solidFill>
                  <a:prstClr val="black"/>
                </a:solidFill>
                <a:latin typeface="+mj-lt"/>
              </a:rPr>
              <a:t>ESTATUS ACTUAL  INSPIRA POLÍTICA PÚBLICA PARA MUJERES DEL MEDIO RURAL</a:t>
            </a:r>
          </a:p>
          <a:p>
            <a:pPr algn="just" defTabSz="914400">
              <a:lnSpc>
                <a:spcPct val="150000"/>
              </a:lnSpc>
              <a:defRPr/>
            </a:pPr>
            <a:r>
              <a:rPr lang="es-MX" sz="2000" dirty="0">
                <a:solidFill>
                  <a:prstClr val="black"/>
                </a:solidFill>
                <a:latin typeface="+mj-lt"/>
              </a:rPr>
              <a:t>La ficha se elaboró y se presentó en la Cámara de Diputados en 2019, por lo que debe actualizarse al igual que el diagnóstico. Esta ficha se elaboró con la participación de las y los consejeros integrantes de la CIGEND, en colaboración con el CONEVAL e INMUJERES.</a:t>
            </a:r>
          </a:p>
          <a:p>
            <a:pPr algn="just" defTabSz="914400">
              <a:lnSpc>
                <a:spcPct val="150000"/>
              </a:lnSpc>
              <a:defRPr/>
            </a:pPr>
            <a:endParaRPr lang="es-MX" sz="2000" b="1" dirty="0">
              <a:solidFill>
                <a:prstClr val="black"/>
              </a:solidFill>
              <a:latin typeface="+mj-lt"/>
            </a:endParaRPr>
          </a:p>
          <a:p>
            <a:pPr algn="just" defTabSz="914400">
              <a:lnSpc>
                <a:spcPct val="150000"/>
              </a:lnSpc>
              <a:defRPr/>
            </a:pPr>
            <a:r>
              <a:rPr lang="es-MX" sz="2000" dirty="0">
                <a:solidFill>
                  <a:prstClr val="black"/>
                </a:solidFill>
                <a:latin typeface="+mj-lt"/>
              </a:rPr>
              <a:t>El DIAGNÓSTICO deberá especificar la manera en que el programa propuesto contribuirá al cumplimiento de objetivos estratégicos de las dependencia o entidad y, en su caso, las previsiones para la integración y operación de su padrón de beneficiarios conforme a las disposiciones aplicables. </a:t>
            </a:r>
          </a:p>
        </p:txBody>
      </p:sp>
    </p:spTree>
    <p:extLst>
      <p:ext uri="{BB962C8B-B14F-4D97-AF65-F5344CB8AC3E}">
        <p14:creationId xmlns:p14="http://schemas.microsoft.com/office/powerpoint/2010/main" val="2575583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 descr="Logotipo&#10;&#10;Descripción generada automáticamente con confianza baja">
            <a:extLst>
              <a:ext uri="{FF2B5EF4-FFF2-40B4-BE49-F238E27FC236}">
                <a16:creationId xmlns:a16="http://schemas.microsoft.com/office/drawing/2014/main" id="{C0D85F5C-8499-04B3-B399-8B73FE7A91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7362" y="0"/>
            <a:ext cx="1380000" cy="82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4FB52F89-A588-BB6B-42CB-C386BE72DD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56486" y="1122363"/>
            <a:ext cx="8550876" cy="4944805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br>
              <a:rPr lang="es-MX" sz="20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</a:br>
            <a:br>
              <a:rPr lang="es-MX" sz="20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</a:br>
            <a:br>
              <a:rPr lang="es-MX" sz="2000" b="1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</a:br>
            <a:endParaRPr lang="es-MX" sz="2000" b="1" dirty="0">
              <a:latin typeface="+mn-lt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0B666E3-25F3-541F-2D1B-6E32474EC476}"/>
              </a:ext>
            </a:extLst>
          </p:cNvPr>
          <p:cNvSpPr txBox="1"/>
          <p:nvPr/>
        </p:nvSpPr>
        <p:spPr>
          <a:xfrm>
            <a:off x="1173892" y="1122363"/>
            <a:ext cx="9873049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914400">
              <a:defRPr/>
            </a:pPr>
            <a:endParaRPr lang="es-MX" sz="2000" dirty="0">
              <a:solidFill>
                <a:prstClr val="black"/>
              </a:solidFill>
              <a:latin typeface="Calibri"/>
            </a:endParaRPr>
          </a:p>
          <a:p>
            <a:pPr algn="just" defTabSz="914400">
              <a:defRPr/>
            </a:pPr>
            <a:endParaRPr lang="es-MX" sz="2000" dirty="0">
              <a:solidFill>
                <a:prstClr val="black"/>
              </a:solidFill>
              <a:latin typeface="Calibri"/>
            </a:endParaRPr>
          </a:p>
          <a:p>
            <a:pPr algn="just" defTabSz="914400">
              <a:defRPr/>
            </a:pPr>
            <a:endParaRPr lang="es-ES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543EC49-B287-B7F0-2845-E7CE381FA23C}"/>
              </a:ext>
            </a:extLst>
          </p:cNvPr>
          <p:cNvSpPr txBox="1"/>
          <p:nvPr/>
        </p:nvSpPr>
        <p:spPr>
          <a:xfrm>
            <a:off x="786855" y="860599"/>
            <a:ext cx="10421654" cy="55846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es-MX" sz="2000" dirty="0">
              <a:solidFill>
                <a:srgbClr val="202124"/>
              </a:solidFill>
              <a:latin typeface="+mj-lt"/>
            </a:endParaRPr>
          </a:p>
          <a:p>
            <a:pPr algn="just">
              <a:lnSpc>
                <a:spcPct val="150000"/>
              </a:lnSpc>
            </a:pPr>
            <a:r>
              <a:rPr lang="es-MX" sz="2000" dirty="0">
                <a:solidFill>
                  <a:srgbClr val="202124"/>
                </a:solidFill>
                <a:latin typeface="+mj-lt"/>
              </a:rPr>
              <a:t>Se propone que el Programa se incluya en el </a:t>
            </a:r>
            <a:r>
              <a:rPr lang="es-MX" sz="2000" b="1" dirty="0">
                <a:solidFill>
                  <a:srgbClr val="202124"/>
                </a:solidFill>
                <a:latin typeface="+mj-lt"/>
              </a:rPr>
              <a:t>Anexo Transversal 13. “</a:t>
            </a:r>
            <a:r>
              <a:rPr lang="es-MX" sz="2000" b="1" dirty="0">
                <a:latin typeface="+mj-lt"/>
              </a:rPr>
              <a:t>Erogaciones para la igualdad entre mujeres y hombres”</a:t>
            </a:r>
            <a:r>
              <a:rPr lang="es-MX" sz="2000" dirty="0">
                <a:latin typeface="+mj-lt"/>
              </a:rPr>
              <a:t>, por lo que su enfoque debe ser integral y transversal. </a:t>
            </a:r>
            <a:r>
              <a:rPr lang="es-MX" sz="2000" dirty="0">
                <a:solidFill>
                  <a:srgbClr val="202124"/>
                </a:solidFill>
                <a:latin typeface="+mj-lt"/>
              </a:rPr>
              <a:t>Por lo que en términos de la Ley de Desarrollo Rural Sustentable, la dependencia encargada de emitir dicha opinión sea la </a:t>
            </a:r>
            <a:r>
              <a:rPr lang="es-MX" sz="2000" b="1" dirty="0">
                <a:solidFill>
                  <a:srgbClr val="202124"/>
                </a:solidFill>
                <a:latin typeface="+mj-lt"/>
              </a:rPr>
              <a:t>Secretaría de Agricultura y Desarrollo Rural (SADER)</a:t>
            </a:r>
            <a:r>
              <a:rPr lang="es-MX" sz="2000" dirty="0">
                <a:solidFill>
                  <a:srgbClr val="202124"/>
                </a:solidFill>
                <a:latin typeface="+mj-lt"/>
              </a:rPr>
              <a:t>, por ser la que preside la Comisión Intersecretarial para el Desarrollo Rural Sustentable, en colaboración con el </a:t>
            </a:r>
            <a:r>
              <a:rPr lang="es-MX" sz="2000" b="1" dirty="0">
                <a:solidFill>
                  <a:srgbClr val="202124"/>
                </a:solidFill>
                <a:latin typeface="+mj-lt"/>
              </a:rPr>
              <a:t>Instituto Nacional de las Mujeres (INMUJERES)</a:t>
            </a:r>
            <a:r>
              <a:rPr lang="es-MX" sz="2000" dirty="0">
                <a:solidFill>
                  <a:srgbClr val="202124"/>
                </a:solidFill>
                <a:latin typeface="+mj-lt"/>
              </a:rPr>
              <a:t>,</a:t>
            </a:r>
            <a:r>
              <a:rPr lang="es-MX" sz="2000" b="1" dirty="0">
                <a:solidFill>
                  <a:srgbClr val="202124"/>
                </a:solidFill>
                <a:latin typeface="+mj-lt"/>
              </a:rPr>
              <a:t> </a:t>
            </a:r>
            <a:r>
              <a:rPr lang="es-MX" sz="2000" dirty="0">
                <a:solidFill>
                  <a:srgbClr val="202124"/>
                </a:solidFill>
                <a:latin typeface="+mj-lt"/>
              </a:rPr>
              <a:t>la Comisión para la Igualdad de Género y No Discriminación </a:t>
            </a:r>
            <a:r>
              <a:rPr lang="es-MX" sz="2000" b="1" dirty="0">
                <a:solidFill>
                  <a:srgbClr val="202124"/>
                </a:solidFill>
                <a:latin typeface="+mj-lt"/>
              </a:rPr>
              <a:t>(CIGEND)</a:t>
            </a:r>
            <a:r>
              <a:rPr lang="es-MX" sz="2000" dirty="0">
                <a:solidFill>
                  <a:srgbClr val="202124"/>
                </a:solidFill>
                <a:latin typeface="+mj-lt"/>
              </a:rPr>
              <a:t>, del Consejo Mexicano para el Desarrollo Rural Sustentable </a:t>
            </a:r>
            <a:r>
              <a:rPr lang="es-MX" sz="2000" b="1" dirty="0">
                <a:solidFill>
                  <a:srgbClr val="202124"/>
                </a:solidFill>
                <a:latin typeface="+mj-lt"/>
              </a:rPr>
              <a:t>(CMDRS)</a:t>
            </a:r>
            <a:r>
              <a:rPr lang="es-MX" sz="2000" dirty="0">
                <a:solidFill>
                  <a:srgbClr val="202124"/>
                </a:solidFill>
                <a:latin typeface="+mj-lt"/>
              </a:rPr>
              <a:t>,</a:t>
            </a:r>
            <a:r>
              <a:rPr lang="es-MX" sz="2000" b="1" dirty="0">
                <a:solidFill>
                  <a:srgbClr val="202124"/>
                </a:solidFill>
                <a:latin typeface="+mj-lt"/>
              </a:rPr>
              <a:t> </a:t>
            </a:r>
            <a:r>
              <a:rPr lang="es-MX" sz="2000" dirty="0">
                <a:solidFill>
                  <a:srgbClr val="202124"/>
                </a:solidFill>
                <a:latin typeface="+mj-lt"/>
              </a:rPr>
              <a:t>y acompañamiento del Consejo Nacional de Evaluación de la Política de Desarrollo Social </a:t>
            </a:r>
            <a:r>
              <a:rPr lang="es-MX" sz="2000" b="1" dirty="0">
                <a:solidFill>
                  <a:srgbClr val="202124"/>
                </a:solidFill>
                <a:latin typeface="+mj-lt"/>
              </a:rPr>
              <a:t>(CONEVAL)</a:t>
            </a:r>
            <a:r>
              <a:rPr lang="es-MX" sz="2000" dirty="0">
                <a:solidFill>
                  <a:srgbClr val="202124"/>
                </a:solidFill>
                <a:latin typeface="+mj-lt"/>
              </a:rPr>
              <a:t>, porque los Programas Sociales son del ámbito de su coordinación, por tanto su Instrumento de Seguimiento del Desempeño </a:t>
            </a:r>
            <a:r>
              <a:rPr lang="es-MX" sz="2000" b="1" dirty="0">
                <a:solidFill>
                  <a:srgbClr val="202124"/>
                </a:solidFill>
                <a:latin typeface="+mj-lt"/>
              </a:rPr>
              <a:t>(ISD) </a:t>
            </a:r>
            <a:r>
              <a:rPr lang="es-MX" sz="2000" dirty="0">
                <a:solidFill>
                  <a:srgbClr val="202124"/>
                </a:solidFill>
                <a:latin typeface="+mj-lt"/>
              </a:rPr>
              <a:t>requiere de la opinión técnica de éste.</a:t>
            </a:r>
          </a:p>
          <a:p>
            <a:pPr algn="just">
              <a:lnSpc>
                <a:spcPct val="150000"/>
              </a:lnSpc>
            </a:pPr>
            <a:endParaRPr lang="es-MX" sz="2000" dirty="0">
              <a:solidFill>
                <a:srgbClr val="202124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007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 descr="Logotipo&#10;&#10;Descripción generada automáticamente con confianza baja">
            <a:extLst>
              <a:ext uri="{FF2B5EF4-FFF2-40B4-BE49-F238E27FC236}">
                <a16:creationId xmlns:a16="http://schemas.microsoft.com/office/drawing/2014/main" id="{C0D85F5C-8499-04B3-B399-8B73FE7A91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7362" y="0"/>
            <a:ext cx="1380000" cy="82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4FB52F89-A588-BB6B-42CB-C386BE72DD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56486" y="1122363"/>
            <a:ext cx="8550876" cy="4944805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br>
              <a:rPr lang="es-MX" sz="20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</a:br>
            <a:br>
              <a:rPr lang="es-MX" sz="20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</a:br>
            <a:br>
              <a:rPr lang="es-MX" sz="2000" b="1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</a:br>
            <a:endParaRPr lang="es-MX" sz="2000" b="1" dirty="0">
              <a:latin typeface="+mn-lt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0B666E3-25F3-541F-2D1B-6E32474EC476}"/>
              </a:ext>
            </a:extLst>
          </p:cNvPr>
          <p:cNvSpPr txBox="1"/>
          <p:nvPr/>
        </p:nvSpPr>
        <p:spPr>
          <a:xfrm>
            <a:off x="1173892" y="1122363"/>
            <a:ext cx="9873049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914400">
              <a:defRPr/>
            </a:pPr>
            <a:endParaRPr lang="es-MX" sz="2000" dirty="0">
              <a:solidFill>
                <a:prstClr val="black"/>
              </a:solidFill>
              <a:latin typeface="Calibri"/>
            </a:endParaRPr>
          </a:p>
          <a:p>
            <a:pPr algn="just" defTabSz="914400">
              <a:defRPr/>
            </a:pPr>
            <a:endParaRPr lang="es-MX" sz="2000" dirty="0">
              <a:solidFill>
                <a:prstClr val="black"/>
              </a:solidFill>
              <a:latin typeface="Calibri"/>
            </a:endParaRPr>
          </a:p>
          <a:p>
            <a:pPr algn="just" defTabSz="914400">
              <a:defRPr/>
            </a:pPr>
            <a:endParaRPr lang="es-ES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BF116EF-303C-B4AB-57A7-4BAC3C241420}"/>
              </a:ext>
            </a:extLst>
          </p:cNvPr>
          <p:cNvSpPr txBox="1"/>
          <p:nvPr/>
        </p:nvSpPr>
        <p:spPr>
          <a:xfrm>
            <a:off x="705183" y="973031"/>
            <a:ext cx="10538393" cy="23529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MX" sz="2000" dirty="0">
                <a:solidFill>
                  <a:srgbClr val="202124"/>
                </a:solidFill>
                <a:latin typeface="+mj-lt"/>
              </a:rPr>
              <a:t>Por el carácter integral del programa, se propone incluir la opinión de la Secretaría de Desarrollo Agrario, Territorial y Urbano </a:t>
            </a:r>
            <a:r>
              <a:rPr lang="es-MX" sz="2000" b="1" dirty="0">
                <a:solidFill>
                  <a:srgbClr val="202124"/>
                </a:solidFill>
                <a:latin typeface="+mj-lt"/>
              </a:rPr>
              <a:t>(SEDATU)</a:t>
            </a:r>
            <a:r>
              <a:rPr lang="es-MX" sz="2000" dirty="0">
                <a:solidFill>
                  <a:srgbClr val="202124"/>
                </a:solidFill>
                <a:latin typeface="+mj-lt"/>
              </a:rPr>
              <a:t>, por la necesidad de incidir en el problema que representa la tenencia de la tierra para las mujeres rurales.</a:t>
            </a:r>
          </a:p>
          <a:p>
            <a:pPr algn="just">
              <a:lnSpc>
                <a:spcPct val="150000"/>
              </a:lnSpc>
            </a:pPr>
            <a:endParaRPr lang="es-MX" sz="2000" dirty="0">
              <a:solidFill>
                <a:srgbClr val="202124"/>
              </a:solidFill>
              <a:latin typeface="+mj-lt"/>
            </a:endParaRPr>
          </a:p>
          <a:p>
            <a:pPr algn="just">
              <a:lnSpc>
                <a:spcPct val="150000"/>
              </a:lnSpc>
            </a:pPr>
            <a:endParaRPr lang="es-MX" sz="2000" dirty="0">
              <a:latin typeface="+mj-lt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D1065C9-C920-D852-6B4F-C172BE800BC3}"/>
              </a:ext>
            </a:extLst>
          </p:cNvPr>
          <p:cNvSpPr txBox="1"/>
          <p:nvPr/>
        </p:nvSpPr>
        <p:spPr>
          <a:xfrm>
            <a:off x="705183" y="2451155"/>
            <a:ext cx="766777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2000" b="1" dirty="0">
                <a:solidFill>
                  <a:srgbClr val="6A1C32"/>
                </a:solidFill>
                <a:latin typeface="+mj-lt"/>
              </a:rPr>
              <a:t>El diagnóstico debe ser elaborado con la siguiente estructura: </a:t>
            </a:r>
            <a:endParaRPr lang="es-MX" sz="2000" b="1" dirty="0">
              <a:latin typeface="+mj-lt"/>
            </a:endParaRPr>
          </a:p>
        </p:txBody>
      </p:sp>
      <p:graphicFrame>
        <p:nvGraphicFramePr>
          <p:cNvPr id="7" name="Diagrama 6">
            <a:extLst>
              <a:ext uri="{FF2B5EF4-FFF2-40B4-BE49-F238E27FC236}">
                <a16:creationId xmlns:a16="http://schemas.microsoft.com/office/drawing/2014/main" id="{80242BB2-6F5C-729E-B4D4-F1E3FCC8927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89740239"/>
              </p:ext>
            </p:extLst>
          </p:nvPr>
        </p:nvGraphicFramePr>
        <p:xfrm>
          <a:off x="3383384" y="2820487"/>
          <a:ext cx="6313978" cy="36936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135508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 descr="Logotipo&#10;&#10;Descripción generada automáticamente con confianza baja">
            <a:extLst>
              <a:ext uri="{FF2B5EF4-FFF2-40B4-BE49-F238E27FC236}">
                <a16:creationId xmlns:a16="http://schemas.microsoft.com/office/drawing/2014/main" id="{C0D85F5C-8499-04B3-B399-8B73FE7A91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7362" y="0"/>
            <a:ext cx="1380000" cy="82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4FB52F89-A588-BB6B-42CB-C386BE72DD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56486" y="1122363"/>
            <a:ext cx="8550876" cy="4944805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br>
              <a:rPr lang="es-MX" sz="20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</a:br>
            <a:br>
              <a:rPr lang="es-MX" sz="20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</a:br>
            <a:br>
              <a:rPr lang="es-MX" sz="2000" b="1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</a:br>
            <a:endParaRPr lang="es-MX" sz="2000" b="1" dirty="0">
              <a:latin typeface="+mn-lt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0B666E3-25F3-541F-2D1B-6E32474EC476}"/>
              </a:ext>
            </a:extLst>
          </p:cNvPr>
          <p:cNvSpPr txBox="1"/>
          <p:nvPr/>
        </p:nvSpPr>
        <p:spPr>
          <a:xfrm>
            <a:off x="1173892" y="1122363"/>
            <a:ext cx="9873049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914400">
              <a:defRPr/>
            </a:pPr>
            <a:endParaRPr lang="es-MX" sz="2000" dirty="0">
              <a:solidFill>
                <a:prstClr val="black"/>
              </a:solidFill>
              <a:latin typeface="Calibri"/>
            </a:endParaRPr>
          </a:p>
          <a:p>
            <a:pPr algn="just" defTabSz="914400">
              <a:defRPr/>
            </a:pPr>
            <a:endParaRPr lang="es-MX" sz="2000" dirty="0">
              <a:solidFill>
                <a:prstClr val="black"/>
              </a:solidFill>
              <a:latin typeface="Calibri"/>
            </a:endParaRPr>
          </a:p>
          <a:p>
            <a:pPr algn="just" defTabSz="914400">
              <a:defRPr/>
            </a:pPr>
            <a:endParaRPr lang="es-ES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BF116EF-303C-B4AB-57A7-4BAC3C241420}"/>
              </a:ext>
            </a:extLst>
          </p:cNvPr>
          <p:cNvSpPr txBox="1"/>
          <p:nvPr/>
        </p:nvSpPr>
        <p:spPr>
          <a:xfrm>
            <a:off x="1027134" y="1074361"/>
            <a:ext cx="9990974" cy="60462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914400">
              <a:lnSpc>
                <a:spcPct val="150000"/>
              </a:lnSpc>
              <a:defRPr/>
            </a:pPr>
            <a:r>
              <a:rPr lang="es-MX" sz="2000" b="1" dirty="0">
                <a:solidFill>
                  <a:prstClr val="black"/>
                </a:solidFill>
                <a:latin typeface="+mj-lt"/>
              </a:rPr>
              <a:t>IDENTIFICACIÓN, DEFINICIÓN Y DESCRIPCIÓN DEL PROBLEMA O NECESIDAD</a:t>
            </a:r>
          </a:p>
          <a:p>
            <a:pPr algn="just" defTabSz="914400">
              <a:lnSpc>
                <a:spcPct val="150000"/>
              </a:lnSpc>
              <a:defRPr/>
            </a:pPr>
            <a:r>
              <a:rPr lang="es-MX" sz="2000" dirty="0">
                <a:solidFill>
                  <a:prstClr val="black"/>
                </a:solidFill>
                <a:latin typeface="+mj-lt"/>
              </a:rPr>
              <a:t>A partir de los </a:t>
            </a:r>
            <a:r>
              <a:rPr lang="es-MX" sz="2000" b="1" dirty="0">
                <a:solidFill>
                  <a:prstClr val="black"/>
                </a:solidFill>
                <a:latin typeface="+mj-lt"/>
              </a:rPr>
              <a:t>antecedentes</a:t>
            </a:r>
            <a:r>
              <a:rPr lang="es-MX" sz="2000" dirty="0">
                <a:solidFill>
                  <a:prstClr val="black"/>
                </a:solidFill>
                <a:latin typeface="+mj-lt"/>
              </a:rPr>
              <a:t>, se definirá el problema central o necesidad a la que responde el programa propuesto o con cambios sustanciales, las causas del problema o necesidad, su evolución en el tiempo y espacio, así como sus efectos. En este sentido, se realizará una revisión de información relacionada con el problema en estudio.  Los elementos que conforman este apartado son los siguientes:</a:t>
            </a:r>
          </a:p>
          <a:p>
            <a:pPr algn="just" defTabSz="914400">
              <a:lnSpc>
                <a:spcPct val="150000"/>
              </a:lnSpc>
              <a:defRPr/>
            </a:pPr>
            <a:endParaRPr lang="es-MX" sz="2000" dirty="0">
              <a:solidFill>
                <a:prstClr val="black"/>
              </a:solidFill>
              <a:latin typeface="+mj-lt"/>
            </a:endParaRPr>
          </a:p>
          <a:p>
            <a:pPr algn="just" defTabSz="914400">
              <a:lnSpc>
                <a:spcPct val="150000"/>
              </a:lnSpc>
              <a:defRPr/>
            </a:pPr>
            <a:r>
              <a:rPr lang="es-MX" sz="2000" b="1" dirty="0">
                <a:solidFill>
                  <a:prstClr val="black"/>
                </a:solidFill>
                <a:latin typeface="+mj-lt"/>
              </a:rPr>
              <a:t>DEFINICIÓN DEL PROBLEMA</a:t>
            </a:r>
          </a:p>
          <a:p>
            <a:pPr algn="just" defTabSz="914400">
              <a:lnSpc>
                <a:spcPct val="150000"/>
              </a:lnSpc>
              <a:defRPr/>
            </a:pPr>
            <a:r>
              <a:rPr lang="es-MX" sz="2000" dirty="0">
                <a:solidFill>
                  <a:prstClr val="black"/>
                </a:solidFill>
                <a:latin typeface="+mj-lt"/>
              </a:rPr>
              <a:t>Se especificará de manera concreta el problema público de necesidad general que se pretende atender a través del programa propuesto o con cambios sustanciales de acuerdo con la Metodología de Marco Lógico.</a:t>
            </a:r>
          </a:p>
          <a:p>
            <a:pPr algn="just" defTabSz="914400">
              <a:lnSpc>
                <a:spcPct val="150000"/>
              </a:lnSpc>
              <a:defRPr/>
            </a:pPr>
            <a:r>
              <a:rPr lang="es-MX" sz="2000" dirty="0">
                <a:solidFill>
                  <a:prstClr val="black"/>
                </a:solidFill>
                <a:latin typeface="+mj-lt"/>
              </a:rPr>
              <a:t> </a:t>
            </a:r>
            <a:br>
              <a:rPr lang="es-MX" sz="2000" dirty="0">
                <a:solidFill>
                  <a:prstClr val="black"/>
                </a:solidFill>
                <a:latin typeface="+mj-lt"/>
              </a:rPr>
            </a:br>
            <a:endParaRPr lang="es-MX" sz="2000" dirty="0">
              <a:solidFill>
                <a:prstClr val="black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086772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 descr="Logotipo&#10;&#10;Descripción generada automáticamente con confianza baja">
            <a:extLst>
              <a:ext uri="{FF2B5EF4-FFF2-40B4-BE49-F238E27FC236}">
                <a16:creationId xmlns:a16="http://schemas.microsoft.com/office/drawing/2014/main" id="{C0D85F5C-8499-04B3-B399-8B73FE7A91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7362" y="0"/>
            <a:ext cx="1380000" cy="82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4FB52F89-A588-BB6B-42CB-C386BE72DD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56486" y="1122363"/>
            <a:ext cx="8550876" cy="4944805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br>
              <a:rPr lang="es-MX" sz="20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</a:br>
            <a:br>
              <a:rPr lang="es-MX" sz="20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</a:br>
            <a:br>
              <a:rPr lang="es-MX" sz="2000" b="1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</a:br>
            <a:endParaRPr lang="es-MX" sz="2000" b="1" dirty="0">
              <a:latin typeface="+mn-lt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0B666E3-25F3-541F-2D1B-6E32474EC476}"/>
              </a:ext>
            </a:extLst>
          </p:cNvPr>
          <p:cNvSpPr txBox="1"/>
          <p:nvPr/>
        </p:nvSpPr>
        <p:spPr>
          <a:xfrm>
            <a:off x="864972" y="1122363"/>
            <a:ext cx="9873049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914400">
              <a:defRPr/>
            </a:pPr>
            <a:endParaRPr lang="es-MX" sz="2000" dirty="0">
              <a:solidFill>
                <a:prstClr val="black"/>
              </a:solidFill>
              <a:latin typeface="Calibri"/>
            </a:endParaRPr>
          </a:p>
          <a:p>
            <a:pPr algn="just" defTabSz="914400">
              <a:defRPr/>
            </a:pPr>
            <a:endParaRPr lang="es-MX" sz="2000" dirty="0">
              <a:solidFill>
                <a:prstClr val="black"/>
              </a:solidFill>
              <a:latin typeface="Calibri"/>
            </a:endParaRPr>
          </a:p>
          <a:p>
            <a:pPr algn="just" defTabSz="914400">
              <a:defRPr/>
            </a:pPr>
            <a:endParaRPr lang="es-ES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341913D6-EFF0-09E0-C144-2115351C8133}"/>
              </a:ext>
            </a:extLst>
          </p:cNvPr>
          <p:cNvSpPr txBox="1"/>
          <p:nvPr/>
        </p:nvSpPr>
        <p:spPr>
          <a:xfrm>
            <a:off x="495813" y="845147"/>
            <a:ext cx="10611366" cy="66479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1300460"/>
            <a:r>
              <a:rPr lang="es-CL" sz="2000" dirty="0">
                <a:latin typeface="+mj-lt"/>
                <a:cs typeface="Arial" panose="020B0604020202020204" pitchFamily="34" charset="0"/>
              </a:rPr>
              <a:t>La </a:t>
            </a:r>
            <a:r>
              <a:rPr lang="es-CL" sz="2000" b="1" dirty="0">
                <a:latin typeface="+mj-lt"/>
                <a:cs typeface="Arial" panose="020B0604020202020204" pitchFamily="34" charset="0"/>
              </a:rPr>
              <a:t>Metodología de Marco Lógico (MML) </a:t>
            </a:r>
            <a:r>
              <a:rPr lang="es-MX" sz="2000" b="1" dirty="0">
                <a:solidFill>
                  <a:srgbClr val="6D2929"/>
                </a:solidFill>
                <a:latin typeface="+mj-lt"/>
                <a:cs typeface="Arial" pitchFamily="34" charset="0"/>
              </a:rPr>
              <a:t>es un resumen narrativo que sintetiza las actividades del proyecto, los productos que se entregarán, y los resultados de corto, mediano y largo plazo que se esperan lograr en la población objetivo, </a:t>
            </a:r>
            <a:r>
              <a:rPr lang="es-CL" sz="2000" dirty="0">
                <a:latin typeface="+mj-lt"/>
                <a:cs typeface="Arial" panose="020B0604020202020204" pitchFamily="34" charset="0"/>
              </a:rPr>
              <a:t>fue elaborada buscando evitar </a:t>
            </a:r>
            <a:r>
              <a:rPr lang="es-CL" sz="2000" b="1" dirty="0">
                <a:latin typeface="+mj-lt"/>
                <a:cs typeface="Arial" panose="020B0604020202020204" pitchFamily="34" charset="0"/>
              </a:rPr>
              <a:t>tres</a:t>
            </a:r>
            <a:r>
              <a:rPr lang="es-CL" sz="2000" dirty="0">
                <a:latin typeface="+mj-lt"/>
                <a:cs typeface="Arial" panose="020B0604020202020204" pitchFamily="34" charset="0"/>
              </a:rPr>
              <a:t> problemas frecuentes:</a:t>
            </a:r>
          </a:p>
          <a:p>
            <a:pPr algn="just" defTabSz="1300460"/>
            <a:endParaRPr lang="es-CL" sz="2000" dirty="0">
              <a:latin typeface="+mj-lt"/>
              <a:cs typeface="Arial" panose="020B0604020202020204" pitchFamily="34" charset="0"/>
            </a:endParaRPr>
          </a:p>
          <a:p>
            <a:pPr marL="457200" indent="-457200" algn="just" defTabSz="1300460">
              <a:buFont typeface="+mj-lt"/>
              <a:buAutoNum type="arabicPeriod"/>
            </a:pPr>
            <a:r>
              <a:rPr lang="es-CL" sz="2000" dirty="0">
                <a:latin typeface="+mj-lt"/>
                <a:cs typeface="Arial" panose="020B0604020202020204" pitchFamily="34" charset="0"/>
              </a:rPr>
              <a:t>La existencia de </a:t>
            </a:r>
            <a:r>
              <a:rPr lang="es-CL" sz="2000" b="1" dirty="0">
                <a:latin typeface="+mj-lt"/>
                <a:cs typeface="Arial" panose="020B0604020202020204" pitchFamily="34" charset="0"/>
              </a:rPr>
              <a:t>múltiples objetivos </a:t>
            </a:r>
            <a:r>
              <a:rPr lang="es-CL" sz="2000" dirty="0">
                <a:latin typeface="+mj-lt"/>
                <a:cs typeface="Arial" panose="020B0604020202020204" pitchFamily="34" charset="0"/>
              </a:rPr>
              <a:t>en un programa o proyecto y la inclusión de </a:t>
            </a:r>
            <a:r>
              <a:rPr lang="es-CL" sz="2000" b="1" dirty="0">
                <a:latin typeface="+mj-lt"/>
                <a:cs typeface="Arial" panose="020B0604020202020204" pitchFamily="34" charset="0"/>
              </a:rPr>
              <a:t>actividades no conducentes al logro de estos.</a:t>
            </a:r>
          </a:p>
          <a:p>
            <a:pPr marL="457200" indent="-457200" algn="just" defTabSz="1300460">
              <a:buFont typeface="+mj-lt"/>
              <a:buAutoNum type="arabicPeriod"/>
            </a:pPr>
            <a:endParaRPr lang="es-CL" sz="2000" b="1" dirty="0">
              <a:latin typeface="+mj-lt"/>
              <a:cs typeface="Arial" panose="020B0604020202020204" pitchFamily="34" charset="0"/>
            </a:endParaRPr>
          </a:p>
          <a:p>
            <a:pPr marL="457200" indent="-457200" algn="just" defTabSz="1300460">
              <a:buFont typeface="+mj-lt"/>
              <a:buAutoNum type="arabicPeriod"/>
            </a:pPr>
            <a:r>
              <a:rPr lang="es-CL" sz="2000" dirty="0">
                <a:latin typeface="+mj-lt"/>
                <a:cs typeface="Arial" panose="020B0604020202020204" pitchFamily="34" charset="0"/>
              </a:rPr>
              <a:t>Fracasos en la ejecución por no tener claramente definidas las </a:t>
            </a:r>
            <a:r>
              <a:rPr lang="es-CL" sz="2000" b="1" dirty="0">
                <a:latin typeface="+mj-lt"/>
                <a:cs typeface="Arial" panose="020B0604020202020204" pitchFamily="34" charset="0"/>
              </a:rPr>
              <a:t>responsabilidades</a:t>
            </a:r>
            <a:r>
              <a:rPr lang="es-CL" sz="2000" dirty="0">
                <a:latin typeface="+mj-lt"/>
                <a:cs typeface="Arial" panose="020B0604020202020204" pitchFamily="34" charset="0"/>
              </a:rPr>
              <a:t> y no contar con métodos para el adecuado </a:t>
            </a:r>
            <a:r>
              <a:rPr lang="es-CL" sz="2000" b="1" dirty="0">
                <a:latin typeface="+mj-lt"/>
                <a:cs typeface="Arial" panose="020B0604020202020204" pitchFamily="34" charset="0"/>
              </a:rPr>
              <a:t>seguimiento y control.</a:t>
            </a:r>
          </a:p>
          <a:p>
            <a:pPr marL="457200" indent="-457200" algn="just" defTabSz="1300460">
              <a:buFont typeface="+mj-lt"/>
              <a:buAutoNum type="arabicPeriod"/>
            </a:pPr>
            <a:endParaRPr lang="es-CL" sz="2000" b="1" dirty="0">
              <a:latin typeface="+mj-lt"/>
              <a:cs typeface="Arial" panose="020B0604020202020204" pitchFamily="34" charset="0"/>
            </a:endParaRPr>
          </a:p>
          <a:p>
            <a:pPr marL="457200" indent="-457200" algn="just" defTabSz="1300460">
              <a:buFont typeface="+mj-lt"/>
              <a:buAutoNum type="arabicPeriod"/>
            </a:pPr>
            <a:r>
              <a:rPr lang="es-CL" sz="2000" b="1" dirty="0">
                <a:latin typeface="+mj-lt"/>
                <a:cs typeface="Arial" panose="020B0604020202020204" pitchFamily="34" charset="0"/>
              </a:rPr>
              <a:t>Inexistencia de una base objetiva </a:t>
            </a:r>
            <a:r>
              <a:rPr lang="es-CL" sz="2000" dirty="0">
                <a:latin typeface="+mj-lt"/>
                <a:cs typeface="Arial" panose="020B0604020202020204" pitchFamily="34" charset="0"/>
              </a:rPr>
              <a:t>y consensuada </a:t>
            </a:r>
            <a:r>
              <a:rPr lang="es-CL" sz="2000" b="1" dirty="0">
                <a:latin typeface="+mj-lt"/>
                <a:cs typeface="Arial" panose="020B0604020202020204" pitchFamily="34" charset="0"/>
              </a:rPr>
              <a:t>para comparar lo planificado con los resultados.</a:t>
            </a:r>
          </a:p>
          <a:p>
            <a:pPr algn="just" defTabSz="1300460"/>
            <a:endParaRPr lang="es-CL" sz="2000" b="1" dirty="0">
              <a:latin typeface="+mj-lt"/>
              <a:cs typeface="Arial" panose="020B0604020202020204" pitchFamily="34" charset="0"/>
            </a:endParaRPr>
          </a:p>
          <a:p>
            <a:pPr algn="just" defTabSz="1300460"/>
            <a:r>
              <a:rPr lang="es-MX" sz="2000" b="1" dirty="0">
                <a:solidFill>
                  <a:srgbClr val="5C2627"/>
                </a:solidFill>
                <a:latin typeface="+mj-lt"/>
                <a:cs typeface="Arial" panose="020B0604020202020204" pitchFamily="34" charset="0"/>
              </a:rPr>
              <a:t>LA</a:t>
            </a:r>
            <a:r>
              <a:rPr lang="es-MX" sz="20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es-ES_tradnl" sz="2000" b="1" dirty="0">
                <a:solidFill>
                  <a:srgbClr val="6D2929"/>
                </a:solidFill>
                <a:latin typeface="+mj-lt"/>
                <a:cs typeface="Arial" pitchFamily="34" charset="0"/>
              </a:rPr>
              <a:t>METODOLOGÍA DE MARCO LÓGICO trabaja con 3 instrumentos: </a:t>
            </a:r>
          </a:p>
          <a:p>
            <a:pPr algn="just" defTabSz="1300460"/>
            <a:endParaRPr lang="es-ES_tradnl" sz="2000" b="1" dirty="0">
              <a:solidFill>
                <a:srgbClr val="6D2929"/>
              </a:solidFill>
              <a:latin typeface="+mj-lt"/>
              <a:cs typeface="Arial" pitchFamily="34" charset="0"/>
            </a:endParaRPr>
          </a:p>
          <a:p>
            <a:pPr marL="457200" indent="-457200" algn="just" defTabSz="1300460">
              <a:lnSpc>
                <a:spcPct val="150000"/>
              </a:lnSpc>
              <a:buFont typeface="+mj-lt"/>
              <a:buAutoNum type="arabicPeriod"/>
            </a:pPr>
            <a:r>
              <a:rPr lang="es-MX" sz="2000" dirty="0">
                <a:latin typeface="+mj-lt"/>
                <a:cs typeface="Arial" panose="020B0604020202020204" pitchFamily="34" charset="0"/>
              </a:rPr>
              <a:t>Árbol del Problema y Árbol de Objetivos </a:t>
            </a:r>
          </a:p>
          <a:p>
            <a:pPr marL="457200" indent="-457200" algn="just" defTabSz="1300460">
              <a:lnSpc>
                <a:spcPct val="150000"/>
              </a:lnSpc>
              <a:buFont typeface="+mj-lt"/>
              <a:buAutoNum type="arabicPeriod"/>
            </a:pPr>
            <a:r>
              <a:rPr lang="es-MX" sz="2000" dirty="0">
                <a:latin typeface="+mj-lt"/>
                <a:cs typeface="Arial" panose="020B0604020202020204" pitchFamily="34" charset="0"/>
              </a:rPr>
              <a:t>Matriz de Indicadores para Resultados </a:t>
            </a:r>
          </a:p>
          <a:p>
            <a:pPr marL="457200" indent="-457200" algn="just" defTabSz="1300460">
              <a:lnSpc>
                <a:spcPct val="150000"/>
              </a:lnSpc>
              <a:buFont typeface="+mj-lt"/>
              <a:buAutoNum type="arabicPeriod"/>
            </a:pPr>
            <a:r>
              <a:rPr lang="es-MX" sz="2000" dirty="0">
                <a:latin typeface="+mj-lt"/>
                <a:cs typeface="Arial" panose="020B0604020202020204" pitchFamily="34" charset="0"/>
              </a:rPr>
              <a:t>Análisis de Población Objetivo</a:t>
            </a:r>
          </a:p>
          <a:p>
            <a:pPr algn="just" defTabSz="1300460"/>
            <a:endParaRPr lang="es-CL" sz="2000" b="1" dirty="0">
              <a:latin typeface="+mj-lt"/>
              <a:cs typeface="Arial" panose="020B0604020202020204" pitchFamily="34" charset="0"/>
            </a:endParaRPr>
          </a:p>
          <a:p>
            <a:pPr algn="just" defTabSz="1300460"/>
            <a:endParaRPr lang="es-CL" b="1" dirty="0">
              <a:solidFill>
                <a:srgbClr val="1C3F9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1300460"/>
            <a:endParaRPr lang="es-CL" dirty="0">
              <a:solidFill>
                <a:srgbClr val="0058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24316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 descr="Logotipo&#10;&#10;Descripción generada automáticamente con confianza baja">
            <a:extLst>
              <a:ext uri="{FF2B5EF4-FFF2-40B4-BE49-F238E27FC236}">
                <a16:creationId xmlns:a16="http://schemas.microsoft.com/office/drawing/2014/main" id="{C0D85F5C-8499-04B3-B399-8B73FE7A91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7362" y="0"/>
            <a:ext cx="1380000" cy="82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4FB52F89-A588-BB6B-42CB-C386BE72DD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56486" y="1122363"/>
            <a:ext cx="8550876" cy="4944805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br>
              <a:rPr lang="es-MX" sz="20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</a:br>
            <a:br>
              <a:rPr lang="es-MX" sz="20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</a:br>
            <a:br>
              <a:rPr lang="es-MX" sz="2000" b="1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</a:br>
            <a:endParaRPr lang="es-MX" sz="2000" b="1" dirty="0">
              <a:latin typeface="+mn-lt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0B666E3-25F3-541F-2D1B-6E32474EC476}"/>
              </a:ext>
            </a:extLst>
          </p:cNvPr>
          <p:cNvSpPr txBox="1"/>
          <p:nvPr/>
        </p:nvSpPr>
        <p:spPr>
          <a:xfrm>
            <a:off x="1654788" y="855937"/>
            <a:ext cx="9873049" cy="17235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914400">
              <a:defRPr/>
            </a:pPr>
            <a:r>
              <a:rPr lang="es-MX" sz="2000" b="1" dirty="0">
                <a:latin typeface="+mj-lt"/>
              </a:rPr>
              <a:t>METODOLOGÍA DE MARCO LÓGICO (MML)-</a:t>
            </a:r>
            <a:r>
              <a:rPr lang="es-MX" sz="2000" b="1" dirty="0">
                <a:latin typeface="+mj-lt"/>
                <a:cs typeface="Arial" panose="020B0604020202020204" pitchFamily="34" charset="0"/>
              </a:rPr>
              <a:t>MATRIZ DE INDICADORES PARA RESULTADOS </a:t>
            </a:r>
          </a:p>
          <a:p>
            <a:pPr algn="just" defTabSz="914400">
              <a:defRPr/>
            </a:pPr>
            <a:endParaRPr lang="es-MX" sz="2000" b="1" dirty="0">
              <a:latin typeface="+mn-lt"/>
            </a:endParaRPr>
          </a:p>
          <a:p>
            <a:pPr algn="just" defTabSz="914400">
              <a:defRPr/>
            </a:pPr>
            <a:br>
              <a:rPr lang="es-MX" sz="2400" b="1" dirty="0">
                <a:solidFill>
                  <a:srgbClr val="6A1C32"/>
                </a:solidFill>
                <a:latin typeface="Montserrat SemiBold" panose="00000700000000000000" pitchFamily="2" charset="0"/>
              </a:rPr>
            </a:br>
            <a:r>
              <a:rPr lang="es-MX" sz="2400" b="1" dirty="0">
                <a:solidFill>
                  <a:srgbClr val="6A1C32"/>
                </a:solidFill>
                <a:latin typeface="Montserrat SemiBold" panose="00000700000000000000" pitchFamily="2" charset="0"/>
              </a:rPr>
              <a:t>   </a:t>
            </a:r>
            <a:br>
              <a:rPr lang="es-MX" sz="2400" b="1" dirty="0">
                <a:solidFill>
                  <a:srgbClr val="6A1C32"/>
                </a:solidFill>
                <a:latin typeface="Montserrat SemiBold" panose="00000700000000000000" pitchFamily="2" charset="0"/>
              </a:rPr>
            </a:br>
            <a:endParaRPr lang="es-ES" b="1" dirty="0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2886EE35-4611-2BBB-CB42-484EEF750D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2295659"/>
              </p:ext>
            </p:extLst>
          </p:nvPr>
        </p:nvGraphicFramePr>
        <p:xfrm>
          <a:off x="1792348" y="1955443"/>
          <a:ext cx="9040348" cy="45889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386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15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600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600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0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aseline="0" dirty="0">
                          <a:solidFill>
                            <a:schemeClr val="tx1"/>
                          </a:solidFill>
                          <a:latin typeface="+mj-lt"/>
                          <a:ea typeface="Book Antiqua" pitchFamily="18" charset="0"/>
                          <a:cs typeface="Arial" pitchFamily="34" charset="0"/>
                        </a:rPr>
                        <a:t>Elevar el nivel de bienestar e ingreso de las mujeres rurales y campesinas de todo el país, mediante el otorgamiento de proyectos productivos, capitalización, financiamiento, capacitación, acompañamiento técnico, desarrollo de sus capacidades productivas, vinculación de los productos al mercado y el fortalecimiento a las cadenas de valor.</a:t>
                      </a:r>
                    </a:p>
                    <a:p>
                      <a:endParaRPr lang="es-MX" dirty="0"/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C9A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C9A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C9A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C9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4453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C9A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C9A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C9A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C9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C9A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C9A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C9A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C9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C9A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C9A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C9A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C9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7" name="Grupo 6">
            <a:extLst>
              <a:ext uri="{FF2B5EF4-FFF2-40B4-BE49-F238E27FC236}">
                <a16:creationId xmlns:a16="http://schemas.microsoft.com/office/drawing/2014/main" id="{8D7FD998-1083-247F-AECE-4249DD61B541}"/>
              </a:ext>
            </a:extLst>
          </p:cNvPr>
          <p:cNvGrpSpPr/>
          <p:nvPr/>
        </p:nvGrpSpPr>
        <p:grpSpPr>
          <a:xfrm>
            <a:off x="2612949" y="1613705"/>
            <a:ext cx="7622565" cy="292825"/>
            <a:chOff x="5129938" y="1457795"/>
            <a:chExt cx="3748278" cy="322857"/>
          </a:xfrm>
          <a:solidFill>
            <a:srgbClr val="BC945A"/>
          </a:solidFill>
        </p:grpSpPr>
        <p:sp>
          <p:nvSpPr>
            <p:cNvPr id="8" name="Freeform 135">
              <a:extLst>
                <a:ext uri="{FF2B5EF4-FFF2-40B4-BE49-F238E27FC236}">
                  <a16:creationId xmlns:a16="http://schemas.microsoft.com/office/drawing/2014/main" id="{BB3E2532-7F49-6C14-D864-A638D96E9900}"/>
                </a:ext>
              </a:extLst>
            </p:cNvPr>
            <p:cNvSpPr/>
            <p:nvPr/>
          </p:nvSpPr>
          <p:spPr>
            <a:xfrm>
              <a:off x="5129938" y="1457795"/>
              <a:ext cx="329178" cy="313332"/>
            </a:xfrm>
            <a:custGeom>
              <a:avLst/>
              <a:gdLst/>
              <a:ahLst/>
              <a:cxnLst/>
              <a:rect l="l" t="t" r="r" b="b"/>
              <a:pathLst>
                <a:path w="438904" h="417776">
                  <a:moveTo>
                    <a:pt x="201423" y="0"/>
                  </a:moveTo>
                  <a:lnTo>
                    <a:pt x="237482" y="0"/>
                  </a:lnTo>
                  <a:cubicBezTo>
                    <a:pt x="247247" y="0"/>
                    <a:pt x="255698" y="3568"/>
                    <a:pt x="262835" y="10705"/>
                  </a:cubicBezTo>
                  <a:cubicBezTo>
                    <a:pt x="269972" y="17841"/>
                    <a:pt x="273540" y="26293"/>
                    <a:pt x="273540" y="36059"/>
                  </a:cubicBezTo>
                  <a:lnTo>
                    <a:pt x="273540" y="234383"/>
                  </a:lnTo>
                  <a:lnTo>
                    <a:pt x="356363" y="151560"/>
                  </a:lnTo>
                  <a:cubicBezTo>
                    <a:pt x="363312" y="144611"/>
                    <a:pt x="371763" y="141137"/>
                    <a:pt x="381717" y="141137"/>
                  </a:cubicBezTo>
                  <a:cubicBezTo>
                    <a:pt x="391483" y="141137"/>
                    <a:pt x="400029" y="144611"/>
                    <a:pt x="407353" y="151560"/>
                  </a:cubicBezTo>
                  <a:lnTo>
                    <a:pt x="428481" y="172688"/>
                  </a:lnTo>
                  <a:cubicBezTo>
                    <a:pt x="435430" y="180013"/>
                    <a:pt x="438904" y="188558"/>
                    <a:pt x="438904" y="198324"/>
                  </a:cubicBezTo>
                  <a:cubicBezTo>
                    <a:pt x="438904" y="208278"/>
                    <a:pt x="435430" y="216729"/>
                    <a:pt x="428481" y="223678"/>
                  </a:cubicBezTo>
                  <a:lnTo>
                    <a:pt x="245087" y="407353"/>
                  </a:lnTo>
                  <a:cubicBezTo>
                    <a:pt x="237763" y="414302"/>
                    <a:pt x="229218" y="417776"/>
                    <a:pt x="219452" y="417776"/>
                  </a:cubicBezTo>
                  <a:cubicBezTo>
                    <a:pt x="209498" y="417776"/>
                    <a:pt x="201047" y="414302"/>
                    <a:pt x="194098" y="407353"/>
                  </a:cubicBezTo>
                  <a:lnTo>
                    <a:pt x="10705" y="223678"/>
                  </a:lnTo>
                  <a:cubicBezTo>
                    <a:pt x="3568" y="216917"/>
                    <a:pt x="0" y="208466"/>
                    <a:pt x="0" y="198324"/>
                  </a:cubicBezTo>
                  <a:cubicBezTo>
                    <a:pt x="0" y="188370"/>
                    <a:pt x="3568" y="179825"/>
                    <a:pt x="10705" y="172688"/>
                  </a:cubicBezTo>
                  <a:lnTo>
                    <a:pt x="31551" y="151560"/>
                  </a:lnTo>
                  <a:cubicBezTo>
                    <a:pt x="38876" y="144611"/>
                    <a:pt x="47421" y="141137"/>
                    <a:pt x="57187" y="141137"/>
                  </a:cubicBezTo>
                  <a:cubicBezTo>
                    <a:pt x="67141" y="141137"/>
                    <a:pt x="75592" y="144611"/>
                    <a:pt x="82541" y="151560"/>
                  </a:cubicBezTo>
                  <a:lnTo>
                    <a:pt x="165364" y="234383"/>
                  </a:lnTo>
                  <a:lnTo>
                    <a:pt x="165364" y="36059"/>
                  </a:lnTo>
                  <a:cubicBezTo>
                    <a:pt x="165364" y="26293"/>
                    <a:pt x="168932" y="17841"/>
                    <a:pt x="176068" y="10705"/>
                  </a:cubicBezTo>
                  <a:cubicBezTo>
                    <a:pt x="183205" y="3568"/>
                    <a:pt x="191657" y="0"/>
                    <a:pt x="201423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latin typeface="Montserrat" panose="00000500000000000000" pitchFamily="2" charset="0"/>
              </a:endParaRPr>
            </a:p>
          </p:txBody>
        </p:sp>
        <p:sp>
          <p:nvSpPr>
            <p:cNvPr id="9" name="Freeform 135">
              <a:extLst>
                <a:ext uri="{FF2B5EF4-FFF2-40B4-BE49-F238E27FC236}">
                  <a16:creationId xmlns:a16="http://schemas.microsoft.com/office/drawing/2014/main" id="{7ECCDC3F-4151-5AD7-592B-F53A11751AFB}"/>
                </a:ext>
              </a:extLst>
            </p:cNvPr>
            <p:cNvSpPr/>
            <p:nvPr/>
          </p:nvSpPr>
          <p:spPr>
            <a:xfrm>
              <a:off x="6269638" y="1467320"/>
              <a:ext cx="329178" cy="313332"/>
            </a:xfrm>
            <a:custGeom>
              <a:avLst/>
              <a:gdLst/>
              <a:ahLst/>
              <a:cxnLst/>
              <a:rect l="l" t="t" r="r" b="b"/>
              <a:pathLst>
                <a:path w="438904" h="417776">
                  <a:moveTo>
                    <a:pt x="201423" y="0"/>
                  </a:moveTo>
                  <a:lnTo>
                    <a:pt x="237482" y="0"/>
                  </a:lnTo>
                  <a:cubicBezTo>
                    <a:pt x="247247" y="0"/>
                    <a:pt x="255698" y="3568"/>
                    <a:pt x="262835" y="10705"/>
                  </a:cubicBezTo>
                  <a:cubicBezTo>
                    <a:pt x="269972" y="17841"/>
                    <a:pt x="273540" y="26293"/>
                    <a:pt x="273540" y="36059"/>
                  </a:cubicBezTo>
                  <a:lnTo>
                    <a:pt x="273540" y="234383"/>
                  </a:lnTo>
                  <a:lnTo>
                    <a:pt x="356363" y="151560"/>
                  </a:lnTo>
                  <a:cubicBezTo>
                    <a:pt x="363312" y="144611"/>
                    <a:pt x="371763" y="141137"/>
                    <a:pt x="381717" y="141137"/>
                  </a:cubicBezTo>
                  <a:cubicBezTo>
                    <a:pt x="391483" y="141137"/>
                    <a:pt x="400029" y="144611"/>
                    <a:pt x="407353" y="151560"/>
                  </a:cubicBezTo>
                  <a:lnTo>
                    <a:pt x="428481" y="172688"/>
                  </a:lnTo>
                  <a:cubicBezTo>
                    <a:pt x="435430" y="180013"/>
                    <a:pt x="438904" y="188558"/>
                    <a:pt x="438904" y="198324"/>
                  </a:cubicBezTo>
                  <a:cubicBezTo>
                    <a:pt x="438904" y="208278"/>
                    <a:pt x="435430" y="216729"/>
                    <a:pt x="428481" y="223678"/>
                  </a:cubicBezTo>
                  <a:lnTo>
                    <a:pt x="245087" y="407353"/>
                  </a:lnTo>
                  <a:cubicBezTo>
                    <a:pt x="237763" y="414302"/>
                    <a:pt x="229218" y="417776"/>
                    <a:pt x="219452" y="417776"/>
                  </a:cubicBezTo>
                  <a:cubicBezTo>
                    <a:pt x="209498" y="417776"/>
                    <a:pt x="201047" y="414302"/>
                    <a:pt x="194098" y="407353"/>
                  </a:cubicBezTo>
                  <a:lnTo>
                    <a:pt x="10705" y="223678"/>
                  </a:lnTo>
                  <a:cubicBezTo>
                    <a:pt x="3568" y="216917"/>
                    <a:pt x="0" y="208466"/>
                    <a:pt x="0" y="198324"/>
                  </a:cubicBezTo>
                  <a:cubicBezTo>
                    <a:pt x="0" y="188370"/>
                    <a:pt x="3568" y="179825"/>
                    <a:pt x="10705" y="172688"/>
                  </a:cubicBezTo>
                  <a:lnTo>
                    <a:pt x="31551" y="151560"/>
                  </a:lnTo>
                  <a:cubicBezTo>
                    <a:pt x="38876" y="144611"/>
                    <a:pt x="47421" y="141137"/>
                    <a:pt x="57187" y="141137"/>
                  </a:cubicBezTo>
                  <a:cubicBezTo>
                    <a:pt x="67141" y="141137"/>
                    <a:pt x="75592" y="144611"/>
                    <a:pt x="82541" y="151560"/>
                  </a:cubicBezTo>
                  <a:lnTo>
                    <a:pt x="165364" y="234383"/>
                  </a:lnTo>
                  <a:lnTo>
                    <a:pt x="165364" y="36059"/>
                  </a:lnTo>
                  <a:cubicBezTo>
                    <a:pt x="165364" y="26293"/>
                    <a:pt x="168932" y="17841"/>
                    <a:pt x="176068" y="10705"/>
                  </a:cubicBezTo>
                  <a:cubicBezTo>
                    <a:pt x="183205" y="3568"/>
                    <a:pt x="191657" y="0"/>
                    <a:pt x="201423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latin typeface="Montserrat" panose="00000500000000000000" pitchFamily="2" charset="0"/>
              </a:endParaRPr>
            </a:p>
          </p:txBody>
        </p:sp>
        <p:sp>
          <p:nvSpPr>
            <p:cNvPr id="10" name="Freeform 135">
              <a:extLst>
                <a:ext uri="{FF2B5EF4-FFF2-40B4-BE49-F238E27FC236}">
                  <a16:creationId xmlns:a16="http://schemas.microsoft.com/office/drawing/2014/main" id="{5ECF6D21-7C16-584B-4B67-9F316A2C8AFF}"/>
                </a:ext>
              </a:extLst>
            </p:cNvPr>
            <p:cNvSpPr/>
            <p:nvPr/>
          </p:nvSpPr>
          <p:spPr>
            <a:xfrm>
              <a:off x="7409338" y="1457795"/>
              <a:ext cx="329178" cy="313332"/>
            </a:xfrm>
            <a:custGeom>
              <a:avLst/>
              <a:gdLst/>
              <a:ahLst/>
              <a:cxnLst/>
              <a:rect l="l" t="t" r="r" b="b"/>
              <a:pathLst>
                <a:path w="438904" h="417776">
                  <a:moveTo>
                    <a:pt x="201423" y="0"/>
                  </a:moveTo>
                  <a:lnTo>
                    <a:pt x="237482" y="0"/>
                  </a:lnTo>
                  <a:cubicBezTo>
                    <a:pt x="247247" y="0"/>
                    <a:pt x="255698" y="3568"/>
                    <a:pt x="262835" y="10705"/>
                  </a:cubicBezTo>
                  <a:cubicBezTo>
                    <a:pt x="269972" y="17841"/>
                    <a:pt x="273540" y="26293"/>
                    <a:pt x="273540" y="36059"/>
                  </a:cubicBezTo>
                  <a:lnTo>
                    <a:pt x="273540" y="234383"/>
                  </a:lnTo>
                  <a:lnTo>
                    <a:pt x="356363" y="151560"/>
                  </a:lnTo>
                  <a:cubicBezTo>
                    <a:pt x="363312" y="144611"/>
                    <a:pt x="371763" y="141137"/>
                    <a:pt x="381717" y="141137"/>
                  </a:cubicBezTo>
                  <a:cubicBezTo>
                    <a:pt x="391483" y="141137"/>
                    <a:pt x="400029" y="144611"/>
                    <a:pt x="407353" y="151560"/>
                  </a:cubicBezTo>
                  <a:lnTo>
                    <a:pt x="428481" y="172688"/>
                  </a:lnTo>
                  <a:cubicBezTo>
                    <a:pt x="435430" y="180013"/>
                    <a:pt x="438904" y="188558"/>
                    <a:pt x="438904" y="198324"/>
                  </a:cubicBezTo>
                  <a:cubicBezTo>
                    <a:pt x="438904" y="208278"/>
                    <a:pt x="435430" y="216729"/>
                    <a:pt x="428481" y="223678"/>
                  </a:cubicBezTo>
                  <a:lnTo>
                    <a:pt x="245087" y="407353"/>
                  </a:lnTo>
                  <a:cubicBezTo>
                    <a:pt x="237763" y="414302"/>
                    <a:pt x="229218" y="417776"/>
                    <a:pt x="219452" y="417776"/>
                  </a:cubicBezTo>
                  <a:cubicBezTo>
                    <a:pt x="209498" y="417776"/>
                    <a:pt x="201047" y="414302"/>
                    <a:pt x="194098" y="407353"/>
                  </a:cubicBezTo>
                  <a:lnTo>
                    <a:pt x="10705" y="223678"/>
                  </a:lnTo>
                  <a:cubicBezTo>
                    <a:pt x="3568" y="216917"/>
                    <a:pt x="0" y="208466"/>
                    <a:pt x="0" y="198324"/>
                  </a:cubicBezTo>
                  <a:cubicBezTo>
                    <a:pt x="0" y="188370"/>
                    <a:pt x="3568" y="179825"/>
                    <a:pt x="10705" y="172688"/>
                  </a:cubicBezTo>
                  <a:lnTo>
                    <a:pt x="31551" y="151560"/>
                  </a:lnTo>
                  <a:cubicBezTo>
                    <a:pt x="38876" y="144611"/>
                    <a:pt x="47421" y="141137"/>
                    <a:pt x="57187" y="141137"/>
                  </a:cubicBezTo>
                  <a:cubicBezTo>
                    <a:pt x="67141" y="141137"/>
                    <a:pt x="75592" y="144611"/>
                    <a:pt x="82541" y="151560"/>
                  </a:cubicBezTo>
                  <a:lnTo>
                    <a:pt x="165364" y="234383"/>
                  </a:lnTo>
                  <a:lnTo>
                    <a:pt x="165364" y="36059"/>
                  </a:lnTo>
                  <a:cubicBezTo>
                    <a:pt x="165364" y="26293"/>
                    <a:pt x="168932" y="17841"/>
                    <a:pt x="176068" y="10705"/>
                  </a:cubicBezTo>
                  <a:cubicBezTo>
                    <a:pt x="183205" y="3568"/>
                    <a:pt x="191657" y="0"/>
                    <a:pt x="201423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latin typeface="Montserrat" panose="00000500000000000000" pitchFamily="2" charset="0"/>
              </a:endParaRPr>
            </a:p>
          </p:txBody>
        </p:sp>
        <p:sp>
          <p:nvSpPr>
            <p:cNvPr id="11" name="Freeform 135">
              <a:extLst>
                <a:ext uri="{FF2B5EF4-FFF2-40B4-BE49-F238E27FC236}">
                  <a16:creationId xmlns:a16="http://schemas.microsoft.com/office/drawing/2014/main" id="{CB590140-B61C-43FE-9C8F-82D39ED9F141}"/>
                </a:ext>
              </a:extLst>
            </p:cNvPr>
            <p:cNvSpPr/>
            <p:nvPr/>
          </p:nvSpPr>
          <p:spPr>
            <a:xfrm>
              <a:off x="8549038" y="1467320"/>
              <a:ext cx="329178" cy="313332"/>
            </a:xfrm>
            <a:custGeom>
              <a:avLst/>
              <a:gdLst/>
              <a:ahLst/>
              <a:cxnLst/>
              <a:rect l="l" t="t" r="r" b="b"/>
              <a:pathLst>
                <a:path w="438904" h="417776">
                  <a:moveTo>
                    <a:pt x="201423" y="0"/>
                  </a:moveTo>
                  <a:lnTo>
                    <a:pt x="237482" y="0"/>
                  </a:lnTo>
                  <a:cubicBezTo>
                    <a:pt x="247247" y="0"/>
                    <a:pt x="255698" y="3568"/>
                    <a:pt x="262835" y="10705"/>
                  </a:cubicBezTo>
                  <a:cubicBezTo>
                    <a:pt x="269972" y="17841"/>
                    <a:pt x="273540" y="26293"/>
                    <a:pt x="273540" y="36059"/>
                  </a:cubicBezTo>
                  <a:lnTo>
                    <a:pt x="273540" y="234383"/>
                  </a:lnTo>
                  <a:lnTo>
                    <a:pt x="356363" y="151560"/>
                  </a:lnTo>
                  <a:cubicBezTo>
                    <a:pt x="363312" y="144611"/>
                    <a:pt x="371763" y="141137"/>
                    <a:pt x="381717" y="141137"/>
                  </a:cubicBezTo>
                  <a:cubicBezTo>
                    <a:pt x="391483" y="141137"/>
                    <a:pt x="400029" y="144611"/>
                    <a:pt x="407353" y="151560"/>
                  </a:cubicBezTo>
                  <a:lnTo>
                    <a:pt x="428481" y="172688"/>
                  </a:lnTo>
                  <a:cubicBezTo>
                    <a:pt x="435430" y="180013"/>
                    <a:pt x="438904" y="188558"/>
                    <a:pt x="438904" y="198324"/>
                  </a:cubicBezTo>
                  <a:cubicBezTo>
                    <a:pt x="438904" y="208278"/>
                    <a:pt x="435430" y="216729"/>
                    <a:pt x="428481" y="223678"/>
                  </a:cubicBezTo>
                  <a:lnTo>
                    <a:pt x="245087" y="407353"/>
                  </a:lnTo>
                  <a:cubicBezTo>
                    <a:pt x="237763" y="414302"/>
                    <a:pt x="229218" y="417776"/>
                    <a:pt x="219452" y="417776"/>
                  </a:cubicBezTo>
                  <a:cubicBezTo>
                    <a:pt x="209498" y="417776"/>
                    <a:pt x="201047" y="414302"/>
                    <a:pt x="194098" y="407353"/>
                  </a:cubicBezTo>
                  <a:lnTo>
                    <a:pt x="10705" y="223678"/>
                  </a:lnTo>
                  <a:cubicBezTo>
                    <a:pt x="3568" y="216917"/>
                    <a:pt x="0" y="208466"/>
                    <a:pt x="0" y="198324"/>
                  </a:cubicBezTo>
                  <a:cubicBezTo>
                    <a:pt x="0" y="188370"/>
                    <a:pt x="3568" y="179825"/>
                    <a:pt x="10705" y="172688"/>
                  </a:cubicBezTo>
                  <a:lnTo>
                    <a:pt x="31551" y="151560"/>
                  </a:lnTo>
                  <a:cubicBezTo>
                    <a:pt x="38876" y="144611"/>
                    <a:pt x="47421" y="141137"/>
                    <a:pt x="57187" y="141137"/>
                  </a:cubicBezTo>
                  <a:cubicBezTo>
                    <a:pt x="67141" y="141137"/>
                    <a:pt x="75592" y="144611"/>
                    <a:pt x="82541" y="151560"/>
                  </a:cubicBezTo>
                  <a:lnTo>
                    <a:pt x="165364" y="234383"/>
                  </a:lnTo>
                  <a:lnTo>
                    <a:pt x="165364" y="36059"/>
                  </a:lnTo>
                  <a:cubicBezTo>
                    <a:pt x="165364" y="26293"/>
                    <a:pt x="168932" y="17841"/>
                    <a:pt x="176068" y="10705"/>
                  </a:cubicBezTo>
                  <a:cubicBezTo>
                    <a:pt x="183205" y="3568"/>
                    <a:pt x="191657" y="0"/>
                    <a:pt x="201423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latin typeface="Montserrat" panose="00000500000000000000" pitchFamily="2" charset="0"/>
              </a:endParaRPr>
            </a:p>
          </p:txBody>
        </p:sp>
      </p:grpSp>
      <p:grpSp>
        <p:nvGrpSpPr>
          <p:cNvPr id="12" name="Grupo 11">
            <a:extLst>
              <a:ext uri="{FF2B5EF4-FFF2-40B4-BE49-F238E27FC236}">
                <a16:creationId xmlns:a16="http://schemas.microsoft.com/office/drawing/2014/main" id="{83A9AB77-B784-691C-FC6A-2F7E19E67637}"/>
              </a:ext>
            </a:extLst>
          </p:cNvPr>
          <p:cNvGrpSpPr/>
          <p:nvPr/>
        </p:nvGrpSpPr>
        <p:grpSpPr>
          <a:xfrm rot="16200000">
            <a:off x="-506175" y="4274992"/>
            <a:ext cx="3978592" cy="403039"/>
            <a:chOff x="4812306" y="1457795"/>
            <a:chExt cx="3042918" cy="322857"/>
          </a:xfrm>
          <a:solidFill>
            <a:srgbClr val="BC945A"/>
          </a:solidFill>
        </p:grpSpPr>
        <p:sp>
          <p:nvSpPr>
            <p:cNvPr id="13" name="Freeform 135">
              <a:extLst>
                <a:ext uri="{FF2B5EF4-FFF2-40B4-BE49-F238E27FC236}">
                  <a16:creationId xmlns:a16="http://schemas.microsoft.com/office/drawing/2014/main" id="{089863D3-C102-517A-C906-1164D68D48A0}"/>
                </a:ext>
              </a:extLst>
            </p:cNvPr>
            <p:cNvSpPr/>
            <p:nvPr/>
          </p:nvSpPr>
          <p:spPr>
            <a:xfrm>
              <a:off x="4812306" y="1457795"/>
              <a:ext cx="329178" cy="313332"/>
            </a:xfrm>
            <a:custGeom>
              <a:avLst/>
              <a:gdLst/>
              <a:ahLst/>
              <a:cxnLst/>
              <a:rect l="l" t="t" r="r" b="b"/>
              <a:pathLst>
                <a:path w="438904" h="417776">
                  <a:moveTo>
                    <a:pt x="201423" y="0"/>
                  </a:moveTo>
                  <a:lnTo>
                    <a:pt x="237482" y="0"/>
                  </a:lnTo>
                  <a:cubicBezTo>
                    <a:pt x="247247" y="0"/>
                    <a:pt x="255698" y="3568"/>
                    <a:pt x="262835" y="10705"/>
                  </a:cubicBezTo>
                  <a:cubicBezTo>
                    <a:pt x="269972" y="17841"/>
                    <a:pt x="273540" y="26293"/>
                    <a:pt x="273540" y="36059"/>
                  </a:cubicBezTo>
                  <a:lnTo>
                    <a:pt x="273540" y="234383"/>
                  </a:lnTo>
                  <a:lnTo>
                    <a:pt x="356363" y="151560"/>
                  </a:lnTo>
                  <a:cubicBezTo>
                    <a:pt x="363312" y="144611"/>
                    <a:pt x="371763" y="141137"/>
                    <a:pt x="381717" y="141137"/>
                  </a:cubicBezTo>
                  <a:cubicBezTo>
                    <a:pt x="391483" y="141137"/>
                    <a:pt x="400029" y="144611"/>
                    <a:pt x="407353" y="151560"/>
                  </a:cubicBezTo>
                  <a:lnTo>
                    <a:pt x="428481" y="172688"/>
                  </a:lnTo>
                  <a:cubicBezTo>
                    <a:pt x="435430" y="180013"/>
                    <a:pt x="438904" y="188558"/>
                    <a:pt x="438904" y="198324"/>
                  </a:cubicBezTo>
                  <a:cubicBezTo>
                    <a:pt x="438904" y="208278"/>
                    <a:pt x="435430" y="216729"/>
                    <a:pt x="428481" y="223678"/>
                  </a:cubicBezTo>
                  <a:lnTo>
                    <a:pt x="245087" y="407353"/>
                  </a:lnTo>
                  <a:cubicBezTo>
                    <a:pt x="237763" y="414302"/>
                    <a:pt x="229218" y="417776"/>
                    <a:pt x="219452" y="417776"/>
                  </a:cubicBezTo>
                  <a:cubicBezTo>
                    <a:pt x="209498" y="417776"/>
                    <a:pt x="201047" y="414302"/>
                    <a:pt x="194098" y="407353"/>
                  </a:cubicBezTo>
                  <a:lnTo>
                    <a:pt x="10705" y="223678"/>
                  </a:lnTo>
                  <a:cubicBezTo>
                    <a:pt x="3568" y="216917"/>
                    <a:pt x="0" y="208466"/>
                    <a:pt x="0" y="198324"/>
                  </a:cubicBezTo>
                  <a:cubicBezTo>
                    <a:pt x="0" y="188370"/>
                    <a:pt x="3568" y="179825"/>
                    <a:pt x="10705" y="172688"/>
                  </a:cubicBezTo>
                  <a:lnTo>
                    <a:pt x="31551" y="151560"/>
                  </a:lnTo>
                  <a:cubicBezTo>
                    <a:pt x="38876" y="144611"/>
                    <a:pt x="47421" y="141137"/>
                    <a:pt x="57187" y="141137"/>
                  </a:cubicBezTo>
                  <a:cubicBezTo>
                    <a:pt x="67141" y="141137"/>
                    <a:pt x="75592" y="144611"/>
                    <a:pt x="82541" y="151560"/>
                  </a:cubicBezTo>
                  <a:lnTo>
                    <a:pt x="165364" y="234383"/>
                  </a:lnTo>
                  <a:lnTo>
                    <a:pt x="165364" y="36059"/>
                  </a:lnTo>
                  <a:cubicBezTo>
                    <a:pt x="165364" y="26293"/>
                    <a:pt x="168932" y="17841"/>
                    <a:pt x="176068" y="10705"/>
                  </a:cubicBezTo>
                  <a:cubicBezTo>
                    <a:pt x="183205" y="3568"/>
                    <a:pt x="191657" y="0"/>
                    <a:pt x="201423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4" name="Freeform 135">
              <a:extLst>
                <a:ext uri="{FF2B5EF4-FFF2-40B4-BE49-F238E27FC236}">
                  <a16:creationId xmlns:a16="http://schemas.microsoft.com/office/drawing/2014/main" id="{F4591A61-2D51-1EA3-10B6-8B0CBD4875AB}"/>
                </a:ext>
              </a:extLst>
            </p:cNvPr>
            <p:cNvSpPr/>
            <p:nvPr/>
          </p:nvSpPr>
          <p:spPr>
            <a:xfrm>
              <a:off x="5710320" y="1467320"/>
              <a:ext cx="329178" cy="313332"/>
            </a:xfrm>
            <a:custGeom>
              <a:avLst/>
              <a:gdLst/>
              <a:ahLst/>
              <a:cxnLst/>
              <a:rect l="l" t="t" r="r" b="b"/>
              <a:pathLst>
                <a:path w="438904" h="417776">
                  <a:moveTo>
                    <a:pt x="201423" y="0"/>
                  </a:moveTo>
                  <a:lnTo>
                    <a:pt x="237482" y="0"/>
                  </a:lnTo>
                  <a:cubicBezTo>
                    <a:pt x="247247" y="0"/>
                    <a:pt x="255698" y="3568"/>
                    <a:pt x="262835" y="10705"/>
                  </a:cubicBezTo>
                  <a:cubicBezTo>
                    <a:pt x="269972" y="17841"/>
                    <a:pt x="273540" y="26293"/>
                    <a:pt x="273540" y="36059"/>
                  </a:cubicBezTo>
                  <a:lnTo>
                    <a:pt x="273540" y="234383"/>
                  </a:lnTo>
                  <a:lnTo>
                    <a:pt x="356363" y="151560"/>
                  </a:lnTo>
                  <a:cubicBezTo>
                    <a:pt x="363312" y="144611"/>
                    <a:pt x="371763" y="141137"/>
                    <a:pt x="381717" y="141137"/>
                  </a:cubicBezTo>
                  <a:cubicBezTo>
                    <a:pt x="391483" y="141137"/>
                    <a:pt x="400029" y="144611"/>
                    <a:pt x="407353" y="151560"/>
                  </a:cubicBezTo>
                  <a:lnTo>
                    <a:pt x="428481" y="172688"/>
                  </a:lnTo>
                  <a:cubicBezTo>
                    <a:pt x="435430" y="180013"/>
                    <a:pt x="438904" y="188558"/>
                    <a:pt x="438904" y="198324"/>
                  </a:cubicBezTo>
                  <a:cubicBezTo>
                    <a:pt x="438904" y="208278"/>
                    <a:pt x="435430" y="216729"/>
                    <a:pt x="428481" y="223678"/>
                  </a:cubicBezTo>
                  <a:lnTo>
                    <a:pt x="245087" y="407353"/>
                  </a:lnTo>
                  <a:cubicBezTo>
                    <a:pt x="237763" y="414302"/>
                    <a:pt x="229218" y="417776"/>
                    <a:pt x="219452" y="417776"/>
                  </a:cubicBezTo>
                  <a:cubicBezTo>
                    <a:pt x="209498" y="417776"/>
                    <a:pt x="201047" y="414302"/>
                    <a:pt x="194098" y="407353"/>
                  </a:cubicBezTo>
                  <a:lnTo>
                    <a:pt x="10705" y="223678"/>
                  </a:lnTo>
                  <a:cubicBezTo>
                    <a:pt x="3568" y="216917"/>
                    <a:pt x="0" y="208466"/>
                    <a:pt x="0" y="198324"/>
                  </a:cubicBezTo>
                  <a:cubicBezTo>
                    <a:pt x="0" y="188370"/>
                    <a:pt x="3568" y="179825"/>
                    <a:pt x="10705" y="172688"/>
                  </a:cubicBezTo>
                  <a:lnTo>
                    <a:pt x="31551" y="151560"/>
                  </a:lnTo>
                  <a:cubicBezTo>
                    <a:pt x="38876" y="144611"/>
                    <a:pt x="47421" y="141137"/>
                    <a:pt x="57187" y="141137"/>
                  </a:cubicBezTo>
                  <a:cubicBezTo>
                    <a:pt x="67141" y="141137"/>
                    <a:pt x="75592" y="144611"/>
                    <a:pt x="82541" y="151560"/>
                  </a:cubicBezTo>
                  <a:lnTo>
                    <a:pt x="165364" y="234383"/>
                  </a:lnTo>
                  <a:lnTo>
                    <a:pt x="165364" y="36059"/>
                  </a:lnTo>
                  <a:cubicBezTo>
                    <a:pt x="165364" y="26293"/>
                    <a:pt x="168932" y="17841"/>
                    <a:pt x="176068" y="10705"/>
                  </a:cubicBezTo>
                  <a:cubicBezTo>
                    <a:pt x="183205" y="3568"/>
                    <a:pt x="191657" y="0"/>
                    <a:pt x="201423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5" name="Freeform 135">
              <a:extLst>
                <a:ext uri="{FF2B5EF4-FFF2-40B4-BE49-F238E27FC236}">
                  <a16:creationId xmlns:a16="http://schemas.microsoft.com/office/drawing/2014/main" id="{540A2D0D-63D1-8E06-4FFB-18F2A923643B}"/>
                </a:ext>
              </a:extLst>
            </p:cNvPr>
            <p:cNvSpPr/>
            <p:nvPr/>
          </p:nvSpPr>
          <p:spPr>
            <a:xfrm>
              <a:off x="6628032" y="1457795"/>
              <a:ext cx="329178" cy="313332"/>
            </a:xfrm>
            <a:custGeom>
              <a:avLst/>
              <a:gdLst/>
              <a:ahLst/>
              <a:cxnLst/>
              <a:rect l="l" t="t" r="r" b="b"/>
              <a:pathLst>
                <a:path w="438904" h="417776">
                  <a:moveTo>
                    <a:pt x="201423" y="0"/>
                  </a:moveTo>
                  <a:lnTo>
                    <a:pt x="237482" y="0"/>
                  </a:lnTo>
                  <a:cubicBezTo>
                    <a:pt x="247247" y="0"/>
                    <a:pt x="255698" y="3568"/>
                    <a:pt x="262835" y="10705"/>
                  </a:cubicBezTo>
                  <a:cubicBezTo>
                    <a:pt x="269972" y="17841"/>
                    <a:pt x="273540" y="26293"/>
                    <a:pt x="273540" y="36059"/>
                  </a:cubicBezTo>
                  <a:lnTo>
                    <a:pt x="273540" y="234383"/>
                  </a:lnTo>
                  <a:lnTo>
                    <a:pt x="356363" y="151560"/>
                  </a:lnTo>
                  <a:cubicBezTo>
                    <a:pt x="363312" y="144611"/>
                    <a:pt x="371763" y="141137"/>
                    <a:pt x="381717" y="141137"/>
                  </a:cubicBezTo>
                  <a:cubicBezTo>
                    <a:pt x="391483" y="141137"/>
                    <a:pt x="400029" y="144611"/>
                    <a:pt x="407353" y="151560"/>
                  </a:cubicBezTo>
                  <a:lnTo>
                    <a:pt x="428481" y="172688"/>
                  </a:lnTo>
                  <a:cubicBezTo>
                    <a:pt x="435430" y="180013"/>
                    <a:pt x="438904" y="188558"/>
                    <a:pt x="438904" y="198324"/>
                  </a:cubicBezTo>
                  <a:cubicBezTo>
                    <a:pt x="438904" y="208278"/>
                    <a:pt x="435430" y="216729"/>
                    <a:pt x="428481" y="223678"/>
                  </a:cubicBezTo>
                  <a:lnTo>
                    <a:pt x="245087" y="407353"/>
                  </a:lnTo>
                  <a:cubicBezTo>
                    <a:pt x="237763" y="414302"/>
                    <a:pt x="229218" y="417776"/>
                    <a:pt x="219452" y="417776"/>
                  </a:cubicBezTo>
                  <a:cubicBezTo>
                    <a:pt x="209498" y="417776"/>
                    <a:pt x="201047" y="414302"/>
                    <a:pt x="194098" y="407353"/>
                  </a:cubicBezTo>
                  <a:lnTo>
                    <a:pt x="10705" y="223678"/>
                  </a:lnTo>
                  <a:cubicBezTo>
                    <a:pt x="3568" y="216917"/>
                    <a:pt x="0" y="208466"/>
                    <a:pt x="0" y="198324"/>
                  </a:cubicBezTo>
                  <a:cubicBezTo>
                    <a:pt x="0" y="188370"/>
                    <a:pt x="3568" y="179825"/>
                    <a:pt x="10705" y="172688"/>
                  </a:cubicBezTo>
                  <a:lnTo>
                    <a:pt x="31551" y="151560"/>
                  </a:lnTo>
                  <a:cubicBezTo>
                    <a:pt x="38876" y="144611"/>
                    <a:pt x="47421" y="141137"/>
                    <a:pt x="57187" y="141137"/>
                  </a:cubicBezTo>
                  <a:cubicBezTo>
                    <a:pt x="67141" y="141137"/>
                    <a:pt x="75592" y="144611"/>
                    <a:pt x="82541" y="151560"/>
                  </a:cubicBezTo>
                  <a:lnTo>
                    <a:pt x="165364" y="234383"/>
                  </a:lnTo>
                  <a:lnTo>
                    <a:pt x="165364" y="36059"/>
                  </a:lnTo>
                  <a:cubicBezTo>
                    <a:pt x="165364" y="26293"/>
                    <a:pt x="168932" y="17841"/>
                    <a:pt x="176068" y="10705"/>
                  </a:cubicBezTo>
                  <a:cubicBezTo>
                    <a:pt x="183205" y="3568"/>
                    <a:pt x="191657" y="0"/>
                    <a:pt x="201423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6" name="Freeform 135">
              <a:extLst>
                <a:ext uri="{FF2B5EF4-FFF2-40B4-BE49-F238E27FC236}">
                  <a16:creationId xmlns:a16="http://schemas.microsoft.com/office/drawing/2014/main" id="{000211C0-1878-5873-40D0-B1DE5DFFDCD7}"/>
                </a:ext>
              </a:extLst>
            </p:cNvPr>
            <p:cNvSpPr/>
            <p:nvPr/>
          </p:nvSpPr>
          <p:spPr>
            <a:xfrm>
              <a:off x="7526046" y="1467320"/>
              <a:ext cx="329178" cy="313332"/>
            </a:xfrm>
            <a:custGeom>
              <a:avLst/>
              <a:gdLst/>
              <a:ahLst/>
              <a:cxnLst/>
              <a:rect l="l" t="t" r="r" b="b"/>
              <a:pathLst>
                <a:path w="438904" h="417776">
                  <a:moveTo>
                    <a:pt x="201423" y="0"/>
                  </a:moveTo>
                  <a:lnTo>
                    <a:pt x="237482" y="0"/>
                  </a:lnTo>
                  <a:cubicBezTo>
                    <a:pt x="247247" y="0"/>
                    <a:pt x="255698" y="3568"/>
                    <a:pt x="262835" y="10705"/>
                  </a:cubicBezTo>
                  <a:cubicBezTo>
                    <a:pt x="269972" y="17841"/>
                    <a:pt x="273540" y="26293"/>
                    <a:pt x="273540" y="36059"/>
                  </a:cubicBezTo>
                  <a:lnTo>
                    <a:pt x="273540" y="234383"/>
                  </a:lnTo>
                  <a:lnTo>
                    <a:pt x="356363" y="151560"/>
                  </a:lnTo>
                  <a:cubicBezTo>
                    <a:pt x="363312" y="144611"/>
                    <a:pt x="371763" y="141137"/>
                    <a:pt x="381717" y="141137"/>
                  </a:cubicBezTo>
                  <a:cubicBezTo>
                    <a:pt x="391483" y="141137"/>
                    <a:pt x="400029" y="144611"/>
                    <a:pt x="407353" y="151560"/>
                  </a:cubicBezTo>
                  <a:lnTo>
                    <a:pt x="428481" y="172688"/>
                  </a:lnTo>
                  <a:cubicBezTo>
                    <a:pt x="435430" y="180013"/>
                    <a:pt x="438904" y="188558"/>
                    <a:pt x="438904" y="198324"/>
                  </a:cubicBezTo>
                  <a:cubicBezTo>
                    <a:pt x="438904" y="208278"/>
                    <a:pt x="435430" y="216729"/>
                    <a:pt x="428481" y="223678"/>
                  </a:cubicBezTo>
                  <a:lnTo>
                    <a:pt x="245087" y="407353"/>
                  </a:lnTo>
                  <a:cubicBezTo>
                    <a:pt x="237763" y="414302"/>
                    <a:pt x="229218" y="417776"/>
                    <a:pt x="219452" y="417776"/>
                  </a:cubicBezTo>
                  <a:cubicBezTo>
                    <a:pt x="209498" y="417776"/>
                    <a:pt x="201047" y="414302"/>
                    <a:pt x="194098" y="407353"/>
                  </a:cubicBezTo>
                  <a:lnTo>
                    <a:pt x="10705" y="223678"/>
                  </a:lnTo>
                  <a:cubicBezTo>
                    <a:pt x="3568" y="216917"/>
                    <a:pt x="0" y="208466"/>
                    <a:pt x="0" y="198324"/>
                  </a:cubicBezTo>
                  <a:cubicBezTo>
                    <a:pt x="0" y="188370"/>
                    <a:pt x="3568" y="179825"/>
                    <a:pt x="10705" y="172688"/>
                  </a:cubicBezTo>
                  <a:lnTo>
                    <a:pt x="31551" y="151560"/>
                  </a:lnTo>
                  <a:cubicBezTo>
                    <a:pt x="38876" y="144611"/>
                    <a:pt x="47421" y="141137"/>
                    <a:pt x="57187" y="141137"/>
                  </a:cubicBezTo>
                  <a:cubicBezTo>
                    <a:pt x="67141" y="141137"/>
                    <a:pt x="75592" y="144611"/>
                    <a:pt x="82541" y="151560"/>
                  </a:cubicBezTo>
                  <a:lnTo>
                    <a:pt x="165364" y="234383"/>
                  </a:lnTo>
                  <a:lnTo>
                    <a:pt x="165364" y="36059"/>
                  </a:lnTo>
                  <a:cubicBezTo>
                    <a:pt x="165364" y="26293"/>
                    <a:pt x="168932" y="17841"/>
                    <a:pt x="176068" y="10705"/>
                  </a:cubicBezTo>
                  <a:cubicBezTo>
                    <a:pt x="183205" y="3568"/>
                    <a:pt x="191657" y="0"/>
                    <a:pt x="201423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  <p:sp>
        <p:nvSpPr>
          <p:cNvPr id="17" name="Rectángulo redondeado 32">
            <a:extLst>
              <a:ext uri="{FF2B5EF4-FFF2-40B4-BE49-F238E27FC236}">
                <a16:creationId xmlns:a16="http://schemas.microsoft.com/office/drawing/2014/main" id="{3945CD90-00F8-BAA1-E5B7-82612CA385BD}"/>
              </a:ext>
            </a:extLst>
          </p:cNvPr>
          <p:cNvSpPr/>
          <p:nvPr/>
        </p:nvSpPr>
        <p:spPr>
          <a:xfrm>
            <a:off x="-48416" y="2347635"/>
            <a:ext cx="1222308" cy="3810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MX" sz="1400" b="1" cap="small" dirty="0">
                <a:solidFill>
                  <a:schemeClr val="tx1"/>
                </a:solidFill>
                <a:latin typeface="Montserrat" panose="00000500000000000000" pitchFamily="2" charset="0"/>
              </a:rPr>
              <a:t>Fin</a:t>
            </a:r>
          </a:p>
        </p:txBody>
      </p:sp>
      <p:sp>
        <p:nvSpPr>
          <p:cNvPr id="18" name="Rectángulo redondeado 33">
            <a:extLst>
              <a:ext uri="{FF2B5EF4-FFF2-40B4-BE49-F238E27FC236}">
                <a16:creationId xmlns:a16="http://schemas.microsoft.com/office/drawing/2014/main" id="{99583B1C-3566-C0CB-6340-C5CE3604BF3E}"/>
              </a:ext>
            </a:extLst>
          </p:cNvPr>
          <p:cNvSpPr/>
          <p:nvPr/>
        </p:nvSpPr>
        <p:spPr>
          <a:xfrm>
            <a:off x="-160899" y="3824782"/>
            <a:ext cx="1442499" cy="3810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MX" sz="1400" b="1" cap="small" dirty="0">
                <a:solidFill>
                  <a:schemeClr val="tx1"/>
                </a:solidFill>
                <a:latin typeface="Montserrat" panose="00000500000000000000" pitchFamily="2" charset="0"/>
              </a:rPr>
              <a:t>Propósito</a:t>
            </a:r>
          </a:p>
        </p:txBody>
      </p:sp>
      <p:sp>
        <p:nvSpPr>
          <p:cNvPr id="19" name="Rectángulo redondeado 34">
            <a:extLst>
              <a:ext uri="{FF2B5EF4-FFF2-40B4-BE49-F238E27FC236}">
                <a16:creationId xmlns:a16="http://schemas.microsoft.com/office/drawing/2014/main" id="{97533CF9-8BC3-501F-36C4-BE6156A3FC46}"/>
              </a:ext>
            </a:extLst>
          </p:cNvPr>
          <p:cNvSpPr/>
          <p:nvPr/>
        </p:nvSpPr>
        <p:spPr>
          <a:xfrm>
            <a:off x="-376400" y="4873084"/>
            <a:ext cx="1715982" cy="3810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MX" sz="1400" b="1" cap="small" dirty="0">
                <a:solidFill>
                  <a:schemeClr val="tx1"/>
                </a:solidFill>
                <a:latin typeface="Montserrat" panose="00000500000000000000" pitchFamily="2" charset="0"/>
              </a:rPr>
              <a:t>Componentes</a:t>
            </a:r>
          </a:p>
        </p:txBody>
      </p:sp>
      <p:sp>
        <p:nvSpPr>
          <p:cNvPr id="20" name="Rectángulo redondeado 35">
            <a:extLst>
              <a:ext uri="{FF2B5EF4-FFF2-40B4-BE49-F238E27FC236}">
                <a16:creationId xmlns:a16="http://schemas.microsoft.com/office/drawing/2014/main" id="{A8925FCA-DE09-5285-6A33-4179B8160A02}"/>
              </a:ext>
            </a:extLst>
          </p:cNvPr>
          <p:cNvSpPr/>
          <p:nvPr/>
        </p:nvSpPr>
        <p:spPr>
          <a:xfrm>
            <a:off x="-83195" y="6060108"/>
            <a:ext cx="1442499" cy="3810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MX" sz="1400" b="1" cap="small" dirty="0">
                <a:solidFill>
                  <a:schemeClr val="tx1"/>
                </a:solidFill>
                <a:latin typeface="Montserrat" panose="00000500000000000000" pitchFamily="2" charset="0"/>
              </a:rPr>
              <a:t>Actividades</a:t>
            </a:r>
          </a:p>
        </p:txBody>
      </p:sp>
      <p:sp>
        <p:nvSpPr>
          <p:cNvPr id="21" name="Rectángulo redondeado 28">
            <a:extLst>
              <a:ext uri="{FF2B5EF4-FFF2-40B4-BE49-F238E27FC236}">
                <a16:creationId xmlns:a16="http://schemas.microsoft.com/office/drawing/2014/main" id="{5E376E5F-1557-12AA-3633-BBACF9B607B7}"/>
              </a:ext>
            </a:extLst>
          </p:cNvPr>
          <p:cNvSpPr/>
          <p:nvPr/>
        </p:nvSpPr>
        <p:spPr>
          <a:xfrm>
            <a:off x="2336506" y="1283564"/>
            <a:ext cx="1222308" cy="3810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cap="small" dirty="0">
                <a:solidFill>
                  <a:schemeClr val="tx1"/>
                </a:solidFill>
                <a:latin typeface="Montserrat" panose="00000500000000000000" pitchFamily="2" charset="0"/>
              </a:rPr>
              <a:t>Objetivos</a:t>
            </a:r>
          </a:p>
        </p:txBody>
      </p:sp>
      <p:sp>
        <p:nvSpPr>
          <p:cNvPr id="22" name="Rectángulo redondeado 29">
            <a:extLst>
              <a:ext uri="{FF2B5EF4-FFF2-40B4-BE49-F238E27FC236}">
                <a16:creationId xmlns:a16="http://schemas.microsoft.com/office/drawing/2014/main" id="{D7F2276C-9928-1197-0F0D-064C243CB447}"/>
              </a:ext>
            </a:extLst>
          </p:cNvPr>
          <p:cNvSpPr/>
          <p:nvPr/>
        </p:nvSpPr>
        <p:spPr>
          <a:xfrm>
            <a:off x="4469086" y="1295541"/>
            <a:ext cx="1514846" cy="3810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cap="small" dirty="0">
                <a:solidFill>
                  <a:schemeClr val="tx1"/>
                </a:solidFill>
                <a:latin typeface="Montserrat" panose="00000500000000000000" pitchFamily="2" charset="0"/>
              </a:rPr>
              <a:t>Indicadores</a:t>
            </a:r>
          </a:p>
        </p:txBody>
      </p:sp>
      <p:sp>
        <p:nvSpPr>
          <p:cNvPr id="23" name="Rectángulo redondeado 30">
            <a:extLst>
              <a:ext uri="{FF2B5EF4-FFF2-40B4-BE49-F238E27FC236}">
                <a16:creationId xmlns:a16="http://schemas.microsoft.com/office/drawing/2014/main" id="{57BF52D8-A758-17F4-3C76-674B233CA7E3}"/>
              </a:ext>
            </a:extLst>
          </p:cNvPr>
          <p:cNvSpPr/>
          <p:nvPr/>
        </p:nvSpPr>
        <p:spPr>
          <a:xfrm>
            <a:off x="6865536" y="1289319"/>
            <a:ext cx="1451991" cy="3810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es-MX" sz="1400" b="1" cap="small" dirty="0">
                <a:solidFill>
                  <a:schemeClr val="tx1"/>
                </a:solidFill>
                <a:latin typeface="Montserrat" panose="00000500000000000000" pitchFamily="2" charset="0"/>
              </a:rPr>
              <a:t>Medios de verificación</a:t>
            </a:r>
          </a:p>
        </p:txBody>
      </p:sp>
      <p:sp>
        <p:nvSpPr>
          <p:cNvPr id="24" name="Rectángulo redondeado 31">
            <a:extLst>
              <a:ext uri="{FF2B5EF4-FFF2-40B4-BE49-F238E27FC236}">
                <a16:creationId xmlns:a16="http://schemas.microsoft.com/office/drawing/2014/main" id="{D9220514-216C-30A5-D807-5DBCB8880661}"/>
              </a:ext>
            </a:extLst>
          </p:cNvPr>
          <p:cNvSpPr/>
          <p:nvPr/>
        </p:nvSpPr>
        <p:spPr>
          <a:xfrm>
            <a:off x="9041573" y="1283564"/>
            <a:ext cx="1372159" cy="3810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cap="small" dirty="0">
                <a:solidFill>
                  <a:schemeClr val="tx1"/>
                </a:solidFill>
                <a:latin typeface="Montserrat" panose="00000500000000000000" pitchFamily="2" charset="0"/>
              </a:rPr>
              <a:t>Supuestos</a:t>
            </a:r>
          </a:p>
        </p:txBody>
      </p:sp>
    </p:spTree>
    <p:extLst>
      <p:ext uri="{BB962C8B-B14F-4D97-AF65-F5344CB8AC3E}">
        <p14:creationId xmlns:p14="http://schemas.microsoft.com/office/powerpoint/2010/main" val="7057090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 descr="Logotipo&#10;&#10;Descripción generada automáticamente con confianza baja">
            <a:extLst>
              <a:ext uri="{FF2B5EF4-FFF2-40B4-BE49-F238E27FC236}">
                <a16:creationId xmlns:a16="http://schemas.microsoft.com/office/drawing/2014/main" id="{C0D85F5C-8499-04B3-B399-8B73FE7A91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7362" y="0"/>
            <a:ext cx="1380000" cy="82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4FB52F89-A588-BB6B-42CB-C386BE72DD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56486" y="1122363"/>
            <a:ext cx="8550876" cy="4944805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br>
              <a:rPr lang="es-MX" sz="20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</a:br>
            <a:br>
              <a:rPr lang="es-MX" sz="20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</a:br>
            <a:br>
              <a:rPr lang="es-MX" sz="2000" b="1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</a:br>
            <a:endParaRPr lang="es-MX" sz="2000" b="1" dirty="0">
              <a:latin typeface="+mn-lt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0B666E3-25F3-541F-2D1B-6E32474EC476}"/>
              </a:ext>
            </a:extLst>
          </p:cNvPr>
          <p:cNvSpPr txBox="1"/>
          <p:nvPr/>
        </p:nvSpPr>
        <p:spPr>
          <a:xfrm>
            <a:off x="1173892" y="1122363"/>
            <a:ext cx="9873049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914400">
              <a:defRPr/>
            </a:pPr>
            <a:endParaRPr lang="es-MX" sz="2000" dirty="0">
              <a:solidFill>
                <a:prstClr val="black"/>
              </a:solidFill>
              <a:latin typeface="Calibri"/>
            </a:endParaRPr>
          </a:p>
          <a:p>
            <a:pPr algn="just" defTabSz="914400">
              <a:defRPr/>
            </a:pPr>
            <a:endParaRPr lang="es-MX" sz="2000" dirty="0">
              <a:solidFill>
                <a:prstClr val="black"/>
              </a:solidFill>
              <a:latin typeface="Calibri"/>
            </a:endParaRPr>
          </a:p>
          <a:p>
            <a:pPr algn="just" defTabSz="914400">
              <a:defRPr/>
            </a:pPr>
            <a:endParaRPr lang="es-ES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8" name="Grupo 7">
            <a:extLst>
              <a:ext uri="{FF2B5EF4-FFF2-40B4-BE49-F238E27FC236}">
                <a16:creationId xmlns:a16="http://schemas.microsoft.com/office/drawing/2014/main" id="{EFC1F9DA-3BFA-8D6D-265A-F7F6DC905C57}"/>
              </a:ext>
            </a:extLst>
          </p:cNvPr>
          <p:cNvGrpSpPr/>
          <p:nvPr/>
        </p:nvGrpSpPr>
        <p:grpSpPr>
          <a:xfrm>
            <a:off x="2243969" y="986212"/>
            <a:ext cx="7732894" cy="1005328"/>
            <a:chOff x="204101" y="279232"/>
            <a:chExt cx="7732894" cy="1005328"/>
          </a:xfrm>
        </p:grpSpPr>
        <p:sp>
          <p:nvSpPr>
            <p:cNvPr id="9" name="Flecha: pentágono 8">
              <a:extLst>
                <a:ext uri="{FF2B5EF4-FFF2-40B4-BE49-F238E27FC236}">
                  <a16:creationId xmlns:a16="http://schemas.microsoft.com/office/drawing/2014/main" id="{88EA3B73-8ABF-AA79-526F-4A3ABF34BA18}"/>
                </a:ext>
              </a:extLst>
            </p:cNvPr>
            <p:cNvSpPr/>
            <p:nvPr/>
          </p:nvSpPr>
          <p:spPr>
            <a:xfrm rot="10800000">
              <a:off x="204101" y="279232"/>
              <a:ext cx="7696528" cy="1005328"/>
            </a:xfrm>
            <a:prstGeom prst="homePlate">
              <a:avLst/>
            </a:prstGeom>
            <a:solidFill>
              <a:srgbClr val="6E152E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Flecha: pentágono 4">
              <a:extLst>
                <a:ext uri="{FF2B5EF4-FFF2-40B4-BE49-F238E27FC236}">
                  <a16:creationId xmlns:a16="http://schemas.microsoft.com/office/drawing/2014/main" id="{F61A2B27-BC89-F543-F503-FF71B880939C}"/>
                </a:ext>
              </a:extLst>
            </p:cNvPr>
            <p:cNvSpPr txBox="1"/>
            <p:nvPr/>
          </p:nvSpPr>
          <p:spPr>
            <a:xfrm>
              <a:off x="491799" y="279232"/>
              <a:ext cx="7445196" cy="100532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77761" tIns="57150" rIns="106680" bIns="57150" numCol="1" spcCol="1270" anchor="ctr" anchorCtr="0">
              <a:noAutofit/>
            </a:bodyPr>
            <a:lstStyle/>
            <a:p>
              <a:pPr marL="0" lvl="0" indent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MX" sz="1500" kern="1200" dirty="0"/>
                <a:t>La Matriz de Indicadores para Resultados (MIR) es un instrumento para el diseño, organización, ejecución, seguimiento, evaluación y mejora de los programas, resultado de un proceso de planeación realizado con base en la Metodología de Marco Lógico (MML)</a:t>
              </a:r>
            </a:p>
          </p:txBody>
        </p:sp>
      </p:grpSp>
      <p:graphicFrame>
        <p:nvGraphicFramePr>
          <p:cNvPr id="11" name="Diagrama 10">
            <a:extLst>
              <a:ext uri="{FF2B5EF4-FFF2-40B4-BE49-F238E27FC236}">
                <a16:creationId xmlns:a16="http://schemas.microsoft.com/office/drawing/2014/main" id="{5847D618-A12D-7EB5-E467-9B2EC0249AF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22332761"/>
              </p:ext>
            </p:extLst>
          </p:nvPr>
        </p:nvGraphicFramePr>
        <p:xfrm>
          <a:off x="2093582" y="2149752"/>
          <a:ext cx="8177463" cy="1005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CuadroTexto 11">
            <a:extLst>
              <a:ext uri="{FF2B5EF4-FFF2-40B4-BE49-F238E27FC236}">
                <a16:creationId xmlns:a16="http://schemas.microsoft.com/office/drawing/2014/main" id="{BC1CA5B2-7007-E20E-885F-1C62C5A61D13}"/>
              </a:ext>
            </a:extLst>
          </p:cNvPr>
          <p:cNvSpPr txBox="1"/>
          <p:nvPr/>
        </p:nvSpPr>
        <p:spPr>
          <a:xfrm>
            <a:off x="784158" y="3166220"/>
            <a:ext cx="10940213" cy="36917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MX" b="1" dirty="0">
                <a:latin typeface="+mj-lt"/>
              </a:rPr>
              <a:t>ELABORACIÓN DE  INSTRUMENTO DE SEGUIMIENTO DEL DESEMPEÑO (ISD) DE LOS PROGRAMAS PRESUPUESTARIOS:</a:t>
            </a:r>
          </a:p>
          <a:p>
            <a:pPr algn="just">
              <a:lnSpc>
                <a:spcPct val="150000"/>
              </a:lnSpc>
            </a:pPr>
            <a:r>
              <a:rPr lang="es-MX" sz="2000" b="1" dirty="0">
                <a:latin typeface="+mj-lt"/>
              </a:rPr>
              <a:t>Instrumento de Seguimiento del Desempeño (ISD): </a:t>
            </a:r>
          </a:p>
          <a:p>
            <a:pPr algn="just">
              <a:lnSpc>
                <a:spcPct val="150000"/>
              </a:lnSpc>
            </a:pPr>
            <a:r>
              <a:rPr lang="es-MX" sz="2000" dirty="0">
                <a:latin typeface="+mj-lt"/>
              </a:rPr>
              <a:t>Agrupa los indicadores de desempeño de un Programa Presupuestal, con los cuales se mide el cumplimiento de los objetivos, y que son la base para el seguimiento y la evaluación del desempeño</a:t>
            </a:r>
          </a:p>
          <a:p>
            <a:pPr algn="just">
              <a:lnSpc>
                <a:spcPct val="150000"/>
              </a:lnSpc>
            </a:pPr>
            <a:r>
              <a:rPr lang="es-MX" sz="2000" dirty="0">
                <a:latin typeface="+mj-lt"/>
              </a:rPr>
              <a:t>.</a:t>
            </a:r>
            <a:r>
              <a:rPr lang="es-MX" sz="2000" dirty="0">
                <a:solidFill>
                  <a:prstClr val="black"/>
                </a:solidFill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es-MX" sz="2000" dirty="0">
                <a:solidFill>
                  <a:prstClr val="black"/>
                </a:solidFill>
              </a:rPr>
              <a:t>Los </a:t>
            </a:r>
            <a:r>
              <a:rPr lang="es-MX" sz="2000" b="1" dirty="0" err="1">
                <a:solidFill>
                  <a:prstClr val="black"/>
                </a:solidFill>
              </a:rPr>
              <a:t>Pp</a:t>
            </a:r>
            <a:r>
              <a:rPr lang="es-MX" sz="2000" b="1" dirty="0">
                <a:solidFill>
                  <a:prstClr val="black"/>
                </a:solidFill>
              </a:rPr>
              <a:t> sociales </a:t>
            </a:r>
            <a:r>
              <a:rPr lang="es-MX" sz="2000" dirty="0">
                <a:solidFill>
                  <a:prstClr val="black"/>
                </a:solidFill>
              </a:rPr>
              <a:t>son del ámbito de coordinación del </a:t>
            </a:r>
            <a:r>
              <a:rPr lang="es-MX" sz="2000" b="1" dirty="0">
                <a:solidFill>
                  <a:prstClr val="black"/>
                </a:solidFill>
              </a:rPr>
              <a:t>CONEVAL</a:t>
            </a:r>
            <a:r>
              <a:rPr lang="es-MX" sz="2000" dirty="0">
                <a:solidFill>
                  <a:prstClr val="black"/>
                </a:solidFill>
              </a:rPr>
              <a:t>, por tanto su ISD requiere de la opinión técnica de éste.</a:t>
            </a:r>
          </a:p>
          <a:p>
            <a:pPr algn="just">
              <a:lnSpc>
                <a:spcPct val="150000"/>
              </a:lnSpc>
            </a:pPr>
            <a:endParaRPr lang="es-MX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05956009"/>
      </p:ext>
    </p:extLst>
  </p:cSld>
  <p:clrMapOvr>
    <a:masterClrMapping/>
  </p:clrMapOvr>
</p:sld>
</file>

<file path=ppt/theme/theme1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428</TotalTime>
  <Words>1683</Words>
  <Application>Microsoft Office PowerPoint</Application>
  <PresentationFormat>Panorámica</PresentationFormat>
  <Paragraphs>159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17</vt:i4>
      </vt:variant>
    </vt:vector>
  </HeadingPairs>
  <TitlesOfParts>
    <vt:vector size="25" baseType="lpstr">
      <vt:lpstr>Arial</vt:lpstr>
      <vt:lpstr>Calibri</vt:lpstr>
      <vt:lpstr>Calibri Light</vt:lpstr>
      <vt:lpstr>Montserrat</vt:lpstr>
      <vt:lpstr>Montserrat SemiBold</vt:lpstr>
      <vt:lpstr>Diseño personalizado</vt:lpstr>
      <vt:lpstr>Tema de Office</vt:lpstr>
      <vt:lpstr>1_Tema de Office</vt:lpstr>
      <vt:lpstr>Presentación de PowerPoint</vt:lpstr>
      <vt:lpstr>   </vt:lpstr>
      <vt:lpstr>   </vt:lpstr>
      <vt:lpstr>   </vt:lpstr>
      <vt:lpstr>   </vt:lpstr>
      <vt:lpstr>   </vt:lpstr>
      <vt:lpstr>   </vt:lpstr>
      <vt:lpstr>   </vt:lpstr>
      <vt:lpstr>   </vt:lpstr>
      <vt:lpstr>   </vt:lpstr>
      <vt:lpstr>   </vt:lpstr>
      <vt:lpstr>   </vt:lpstr>
      <vt:lpstr>   </vt:lpstr>
      <vt:lpstr>   </vt:lpstr>
      <vt:lpstr>   </vt:lpstr>
      <vt:lpstr>   </vt:lpstr>
      <vt:lpstr>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UGOCM-02</dc:creator>
  <cp:lastModifiedBy>UGOCM-02</cp:lastModifiedBy>
  <cp:revision>27</cp:revision>
  <dcterms:created xsi:type="dcterms:W3CDTF">2023-02-15T03:54:08Z</dcterms:created>
  <dcterms:modified xsi:type="dcterms:W3CDTF">2023-02-23T06:57:16Z</dcterms:modified>
</cp:coreProperties>
</file>