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19900" cy="99187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0400" y="3416301"/>
            <a:ext cx="4114800" cy="1295400"/>
          </a:xfrm>
        </p:spPr>
        <p:txBody>
          <a:bodyPr anchor="t">
            <a:normAutofit/>
          </a:bodyPr>
          <a:lstStyle>
            <a:lvl1pPr algn="r">
              <a:defRPr sz="4000">
                <a:latin typeface="Montserrat" panose="00000500000000000000" pitchFamily="2" charset="0"/>
              </a:defRPr>
            </a:lvl1pPr>
          </a:lstStyle>
          <a:p>
            <a:r>
              <a:rPr lang="es-ES" dirty="0" smtClean="0"/>
              <a:t>Título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27800" y="6305551"/>
            <a:ext cx="2057400" cy="365125"/>
          </a:xfrm>
        </p:spPr>
        <p:txBody>
          <a:bodyPr/>
          <a:lstStyle>
            <a:lvl1pPr algn="r">
              <a:defRPr sz="1800" b="1">
                <a:latin typeface="Montserrat" panose="00000500000000000000" pitchFamily="2" charset="0"/>
              </a:defRPr>
            </a:lvl1pPr>
          </a:lstStyle>
          <a:p>
            <a:fld id="{5F3EDD56-83E6-4A2A-8924-A5080FC8B1B1}" type="datetimeFigureOut">
              <a:rPr lang="es-MX" smtClean="0"/>
              <a:pPr/>
              <a:t>31/07/2019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28499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31/07/2019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328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31/07/2019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221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31/07/2019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0404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31/07/2019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018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00" y="1917700"/>
            <a:ext cx="6940550" cy="4330700"/>
          </a:xfrm>
        </p:spPr>
        <p:txBody>
          <a:bodyPr anchor="t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Montserrat" panose="00000500000000000000" pitchFamily="2" charset="0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905000" y="1104899"/>
            <a:ext cx="6737350" cy="6604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000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Orden del día</a:t>
            </a:r>
            <a:endParaRPr lang="en-US" sz="3000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28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862013"/>
            <a:ext cx="8710612" cy="2852737"/>
          </a:xfrm>
        </p:spPr>
        <p:txBody>
          <a:bodyPr anchor="t">
            <a:normAutofit/>
          </a:bodyPr>
          <a:lstStyle>
            <a:lvl1pPr>
              <a:defRPr sz="1400">
                <a:latin typeface="Montserrat" panose="00000500000000000000" pitchFamily="2" charset="0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88" y="241301"/>
            <a:ext cx="5738812" cy="3302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3854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862013"/>
            <a:ext cx="8710612" cy="2852737"/>
          </a:xfrm>
        </p:spPr>
        <p:txBody>
          <a:bodyPr anchor="t">
            <a:normAutofit/>
          </a:bodyPr>
          <a:lstStyle>
            <a:lvl1pPr>
              <a:defRPr sz="1400">
                <a:latin typeface="Montserrat" panose="00000500000000000000" pitchFamily="2" charset="0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3811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67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31/07/2019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164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31/07/2019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465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31/07/2019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756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31/07/2019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241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EDD56-83E6-4A2A-8924-A5080FC8B1B1}" type="datetimeFigureOut">
              <a:rPr lang="es-MX" smtClean="0"/>
              <a:t>31/07/2019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11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2" r:id="rId4"/>
    <p:sldLayoutId id="214748367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MX" sz="2800" dirty="0" smtClean="0"/>
              <a:t>Grupo de Trabajo Especial para la Renovación del CMDRS</a:t>
            </a:r>
            <a:endParaRPr lang="es-MX" sz="28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825819" y="6355958"/>
            <a:ext cx="411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Eje: Estructura y Funcionamiento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14227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2088" y="663606"/>
            <a:ext cx="8710612" cy="1311844"/>
          </a:xfrm>
        </p:spPr>
        <p:txBody>
          <a:bodyPr>
            <a:normAutofit/>
          </a:bodyPr>
          <a:lstStyle/>
          <a:p>
            <a:pPr algn="just"/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sz="1800" dirty="0" smtClean="0"/>
              <a:t>Ante </a:t>
            </a:r>
            <a:r>
              <a:rPr lang="es-MX" sz="1800" dirty="0"/>
              <a:t>una reflexión </a:t>
            </a:r>
            <a:r>
              <a:rPr lang="es-MX" sz="1800" dirty="0" smtClean="0"/>
              <a:t>de que funcionado </a:t>
            </a:r>
            <a:r>
              <a:rPr lang="es-MX" sz="1800" dirty="0"/>
              <a:t>bien y </a:t>
            </a:r>
            <a:r>
              <a:rPr lang="es-MX" sz="1800" dirty="0" smtClean="0"/>
              <a:t>de lo que no con el CMDRS, el Nuevo Gobierno encuentra un momento oportuno </a:t>
            </a:r>
            <a:r>
              <a:rPr lang="es-MX" sz="1800" dirty="0"/>
              <a:t>para </a:t>
            </a:r>
            <a:r>
              <a:rPr lang="es-MX" sz="1800" b="1" dirty="0"/>
              <a:t>revisar y replantear </a:t>
            </a:r>
            <a:r>
              <a:rPr lang="es-MX" sz="1800" b="1" dirty="0" smtClean="0"/>
              <a:t>el funcionamiento del CMDRS con vistas </a:t>
            </a:r>
            <a:r>
              <a:rPr lang="es-MX" sz="1800" dirty="0" smtClean="0"/>
              <a:t>a </a:t>
            </a:r>
            <a:r>
              <a:rPr lang="es-MX" sz="1800" dirty="0"/>
              <a:t>lograr </a:t>
            </a:r>
            <a:r>
              <a:rPr lang="es-MX" sz="1800" b="1" dirty="0"/>
              <a:t>mejores resultados </a:t>
            </a:r>
            <a:r>
              <a:rPr lang="es-MX" sz="1800" dirty="0"/>
              <a:t>en el campo </a:t>
            </a:r>
            <a:r>
              <a:rPr lang="es-MX" sz="1800" dirty="0" smtClean="0"/>
              <a:t>mexicano.</a:t>
            </a:r>
            <a:endParaRPr lang="es-MX" sz="18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OBJETIVO </a:t>
            </a:r>
            <a:r>
              <a:rPr lang="es-MX" smtClean="0"/>
              <a:t>DEL </a:t>
            </a:r>
            <a:r>
              <a:rPr lang="es-MX" smtClean="0"/>
              <a:t>EJE  ESTRUCTURA FUNCIONAMIENTO</a:t>
            </a:r>
            <a:endParaRPr lang="es-MX" dirty="0"/>
          </a:p>
        </p:txBody>
      </p:sp>
      <p:sp>
        <p:nvSpPr>
          <p:cNvPr id="5" name="CuadroTexto 4"/>
          <p:cNvSpPr txBox="1"/>
          <p:nvPr/>
        </p:nvSpPr>
        <p:spPr>
          <a:xfrm>
            <a:off x="319657" y="2067555"/>
            <a:ext cx="82382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Que se busca………..</a:t>
            </a:r>
          </a:p>
          <a:p>
            <a:endParaRPr lang="es-MX" dirty="0"/>
          </a:p>
          <a:p>
            <a:endParaRPr lang="es-MX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	Consejo como instancia consultiva con participación 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	</a:t>
            </a:r>
            <a:r>
              <a:rPr lang="es-MX" dirty="0" smtClean="0"/>
              <a:t>Emita opinión fundamental en temas del desarrollo rural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	</a:t>
            </a:r>
            <a:r>
              <a:rPr lang="es-MX" dirty="0" smtClean="0"/>
              <a:t>Grupo de hombres y mujeres experimentados en asuntos del campo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	</a:t>
            </a:r>
            <a:r>
              <a:rPr lang="es-MX" dirty="0" smtClean="0"/>
              <a:t>Grupo que aconseje realmente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	</a:t>
            </a:r>
            <a:r>
              <a:rPr lang="es-MX" dirty="0" smtClean="0"/>
              <a:t>Con un nivel de representatividad organizativa y territorial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9073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88" y="950913"/>
            <a:ext cx="8710612" cy="3570287"/>
          </a:xfrm>
        </p:spPr>
        <p:txBody>
          <a:bodyPr>
            <a:normAutofit fontScale="90000"/>
          </a:bodyPr>
          <a:lstStyle/>
          <a:p>
            <a:r>
              <a:rPr lang="es-MX" sz="2000" b="1" dirty="0" smtClean="0"/>
              <a:t>Estructura del Consejo</a:t>
            </a:r>
            <a:r>
              <a:rPr lang="es-MX" sz="2000" dirty="0" smtClean="0"/>
              <a:t>..- Diferentes actores que participan en el sector  para  el desarrollo rural territorial</a:t>
            </a:r>
            <a:br>
              <a:rPr lang="es-MX" sz="2000" dirty="0" smtClean="0"/>
            </a:br>
            <a:r>
              <a:rPr lang="es-MX" sz="2000" smtClean="0"/>
              <a:t> </a:t>
            </a:r>
            <a:r>
              <a:rPr lang="es-MX" sz="2000" dirty="0"/>
              <a:t/>
            </a:r>
            <a:br>
              <a:rPr lang="es-MX" sz="2000" dirty="0"/>
            </a:br>
            <a:r>
              <a:rPr lang="es-MX" sz="2000" dirty="0" smtClean="0"/>
              <a:t>Actores: (</a:t>
            </a:r>
            <a:r>
              <a:rPr lang="es-MX" sz="2000" dirty="0"/>
              <a:t>S</a:t>
            </a:r>
            <a:r>
              <a:rPr lang="es-MX" sz="2000" dirty="0" smtClean="0"/>
              <a:t>ader</a:t>
            </a:r>
            <a:r>
              <a:rPr lang="es-MX" sz="2000" dirty="0"/>
              <a:t>, medio ambiente, educación, academia, salud) red con nivel copular, representación territorial  Sectores o subsectores,</a:t>
            </a:r>
            <a:br>
              <a:rPr lang="es-MX" sz="2000" dirty="0"/>
            </a:br>
            <a:r>
              <a:rPr lang="es-MX" sz="2000" dirty="0" smtClean="0"/>
              <a:t/>
            </a:r>
            <a:br>
              <a:rPr lang="es-MX" sz="2000" dirty="0" smtClean="0"/>
            </a:br>
            <a:r>
              <a:rPr lang="es-MX" sz="2000" b="1" dirty="0" smtClean="0"/>
              <a:t>Funcionamiento del Consejo</a:t>
            </a:r>
            <a:br>
              <a:rPr lang="es-MX" sz="2000" b="1" dirty="0" smtClean="0"/>
            </a:br>
            <a:r>
              <a:rPr lang="es-MX" sz="2000" dirty="0"/>
              <a:t>Definir estrategias y propuestas generador de política publica con enfoque territorial</a:t>
            </a:r>
            <a:r>
              <a:rPr lang="es-MX" sz="2000" b="1" dirty="0"/>
              <a:t/>
            </a:r>
            <a:br>
              <a:rPr lang="es-MX" sz="2000" b="1" dirty="0"/>
            </a:br>
            <a:r>
              <a:rPr lang="es-MX" sz="2000" b="1" dirty="0" smtClean="0"/>
              <a:t/>
            </a:r>
            <a:br>
              <a:rPr lang="es-MX" sz="2000" b="1" dirty="0" smtClean="0"/>
            </a:br>
            <a:r>
              <a:rPr lang="es-MX" sz="2000" b="1" dirty="0"/>
              <a:t/>
            </a:r>
            <a:br>
              <a:rPr lang="es-MX" sz="2000" b="1" dirty="0"/>
            </a:br>
            <a:r>
              <a:rPr lang="es-MX" sz="2000" b="1" dirty="0"/>
              <a:t>Definición de los temas a </a:t>
            </a:r>
            <a:r>
              <a:rPr lang="es-MX" sz="2000" b="1" dirty="0" smtClean="0"/>
              <a:t>analizar</a:t>
            </a:r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179388" y="177800"/>
            <a:ext cx="59166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smtClean="0">
                <a:latin typeface="Montserrat" panose="02000505000000020004" pitchFamily="2" charset="0"/>
              </a:rPr>
              <a:t>OBJETIVO </a:t>
            </a:r>
            <a:r>
              <a:rPr lang="es-MX" sz="1200" b="1" dirty="0" smtClean="0">
                <a:latin typeface="Montserrat" panose="02000505000000020004" pitchFamily="2" charset="0"/>
              </a:rPr>
              <a:t>DEL EJE ESTRUCTURA Y FUNCIONAMIENTO</a:t>
            </a:r>
            <a:endParaRPr lang="es-MX" sz="1200" b="1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89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Discutir y generar una propuesta de estructura y funcionalidad del Consejo Mexicano bajo una visión de promover el desarrollo territorial con la participación de la Red de Consejos con que cuente  el país. </a:t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Temas analizar:    </a:t>
            </a:r>
            <a:r>
              <a:rPr lang="es-MX" b="1" dirty="0" smtClean="0"/>
              <a:t>Estructura y Funcionamiento </a:t>
            </a:r>
            <a:endParaRPr lang="es-MX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>
                <a:latin typeface="Montserrat" panose="02000505000000020004" pitchFamily="2" charset="0"/>
              </a:rPr>
              <a:t>OBJETIVO DEL EJE ESTRUCTURA Y FUNCIONAMIENTO</a:t>
            </a:r>
            <a:endParaRPr lang="es-MX" dirty="0">
              <a:latin typeface="Montserrat" panose="02000505000000020004" pitchFamily="2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430498"/>
              </p:ext>
            </p:extLst>
          </p:nvPr>
        </p:nvGraphicFramePr>
        <p:xfrm>
          <a:off x="350360" y="2085181"/>
          <a:ext cx="8552339" cy="4132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271"/>
                <a:gridCol w="153869"/>
                <a:gridCol w="1360048"/>
                <a:gridCol w="1268067"/>
                <a:gridCol w="1203370"/>
                <a:gridCol w="1832714"/>
              </a:tblGrid>
              <a:tr h="320040">
                <a:tc gridSpan="3">
                  <a:txBody>
                    <a:bodyPr/>
                    <a:lstStyle/>
                    <a:p>
                      <a:pPr algn="ctr"/>
                      <a:r>
                        <a:rPr lang="es-MX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Marco normativo</a:t>
                      </a:r>
                      <a:endParaRPr lang="es-MX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Funcionamiento</a:t>
                      </a:r>
                      <a:r>
                        <a:rPr lang="es-MX" sz="1200" baseline="0" dirty="0" smtClean="0"/>
                        <a:t> actual</a:t>
                      </a:r>
                      <a:endParaRPr lang="es-MX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Problemática/Debilidad</a:t>
                      </a:r>
                      <a:endParaRPr lang="es-MX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Propuesta de mejora</a:t>
                      </a:r>
                      <a:endParaRPr lang="es-MX" sz="1200" dirty="0"/>
                    </a:p>
                  </a:txBody>
                  <a:tcPr/>
                </a:tc>
              </a:tr>
              <a:tr h="320040">
                <a:tc gridSpan="2">
                  <a:txBody>
                    <a:bodyPr/>
                    <a:lstStyle/>
                    <a:p>
                      <a:pPr algn="ctr"/>
                      <a:r>
                        <a:rPr lang="es-MX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Ley</a:t>
                      </a:r>
                      <a:endParaRPr lang="es-MX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Reglamento</a:t>
                      </a:r>
                      <a:endParaRPr lang="es-MX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indent="18288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Artículo 9o.- </a:t>
                      </a:r>
                      <a:r>
                        <a:rPr lang="es-ES_tradnl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Los programas y acciones para el desarrollo rural sustentable que ejecute el Gobierno Federal, así como los convenidos entre éste y los gobiernos de las entidades federativas y municipales, especificarán y reconocerán la heterogeneidad socioeconómica y cultural de los sujetos de esta Ley, por lo que su </a:t>
                      </a:r>
                      <a:r>
                        <a:rPr lang="es-ES_tradnl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estrategia de orientación</a:t>
                      </a:r>
                      <a:r>
                        <a:rPr lang="es-ES_tradnl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impulso y atención deberá considerar tanto los aspectos de </a:t>
                      </a:r>
                      <a:r>
                        <a:rPr lang="es-ES_tradnl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disponibilidad y calidad de los recursos naturales y productivos como los de carácter social, económico, cultural y ambiental</a:t>
                      </a:r>
                      <a:r>
                        <a:rPr lang="es-ES_tradnl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Dicha </a:t>
                      </a:r>
                      <a:r>
                        <a:rPr lang="es-ES_tradnl" sz="1000" b="1" i="1"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estrategia tomará en cuenta asimismo los distintos tipos de productores, en razón del tamaño de sus unidades de producción o bienes productivos, así como de la capacidad de producción para excedentes comercializables o para el autoconsumo</a:t>
                      </a:r>
                      <a:r>
                        <a:rPr lang="es-ES_tradnl" sz="1000" i="1"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s-MX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288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MX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288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Para el cumplimiento de lo anterior, la Comisión Intersecretarial, </a:t>
                      </a:r>
                      <a:r>
                        <a:rPr lang="es-ES_tradnl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 la participación del </a:t>
                      </a:r>
                      <a:r>
                        <a:rPr lang="es-ES_tradnl" sz="1000" b="1"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Consejo Mexicano,</a:t>
                      </a:r>
                      <a:r>
                        <a:rPr lang="es-ES_tradnl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_tradnl" sz="1000" b="1" u="sng"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establecerá una tipología de productores y sujetos del desarrollo rural sustentable</a:t>
                      </a:r>
                      <a:r>
                        <a:rPr lang="es-ES_tradnl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ES_tradnl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utilizando para ello la información y metodología disponibles en las dependencias y entidades públicas y privadas competentes.</a:t>
                      </a:r>
                      <a:endParaRPr lang="es-MX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 gridSpan="2">
                  <a:txBody>
                    <a:bodyPr/>
                    <a:lstStyle/>
                    <a:p>
                      <a:pPr indent="18288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CAPITULO III </a:t>
                      </a:r>
                      <a:endParaRPr lang="es-MX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288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 LAS FUNCIONES DELCONSEJO MEXICANO</a:t>
                      </a:r>
                      <a:endParaRPr lang="es-MX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288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MX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2880" algn="just">
                        <a:lnSpc>
                          <a:spcPts val="1170"/>
                        </a:lnSpc>
                        <a:spcAft>
                          <a:spcPts val="505"/>
                        </a:spcAft>
                      </a:pPr>
                      <a:r>
                        <a:rPr lang="es-ES_tradnl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II. </a:t>
                      </a:r>
                      <a:r>
                        <a:rPr lang="es-MX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Promover el crecimiento de la Producción en el Sector Agropecuario y al manejo eficiente de los recursos, participando con la Comisión Intersecretarial en el </a:t>
                      </a:r>
                      <a:r>
                        <a:rPr lang="es-MX" sz="1000" b="1" i="1"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establecimiento de una tipología de productores y sujetos del desarrollo rural sustentable.</a:t>
                      </a:r>
                      <a:endParaRPr lang="es-MX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734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E695C072-9B2F-4BE4-8AB2-342F7708FEBF}" vid="{B4B19371-EB6D-4548-A8DE-BC6AB223D8B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CMDRS</Template>
  <TotalTime>1646</TotalTime>
  <Words>195</Words>
  <Application>Microsoft Office PowerPoint</Application>
  <PresentationFormat>Presentación en pantalla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Times New Roman</vt:lpstr>
      <vt:lpstr>Tema1</vt:lpstr>
      <vt:lpstr>Grupo de Trabajo Especial para la Renovación del CMDRS</vt:lpstr>
      <vt:lpstr> Ante una reflexión de que funcionado bien y de lo que no con el CMDRS, el Nuevo Gobierno encuentra un momento oportuno para revisar y replantear el funcionamiento del CMDRS con vistas a lograr mejores resultados en el campo mexicano.</vt:lpstr>
      <vt:lpstr>Estructura del Consejo..- Diferentes actores que participan en el sector  para  el desarrollo rural territorial   Actores: (Sader, medio ambiente, educación, academia, salud) red con nivel copular, representación territorial  Sectores o subsectores,  Funcionamiento del Consejo Definir estrategias y propuestas generador de política publica con enfoque territorial   Definición de los temas a analizar    </vt:lpstr>
      <vt:lpstr> Discutir y generar una propuesta de estructura y funcionalidad del Consejo Mexicano bajo una visión de promover el desarrollo territorial con la participación de la Red de Consejos con que cuente  el país.   Temas analizar:    Estructura y Funcionamiento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 Renovador</dc:title>
  <dc:creator>Veronica Gutierrez Macias</dc:creator>
  <cp:lastModifiedBy>Maria de Lourdes Montaño Gonzalez</cp:lastModifiedBy>
  <cp:revision>23</cp:revision>
  <cp:lastPrinted>2019-08-01T20:16:14Z</cp:lastPrinted>
  <dcterms:created xsi:type="dcterms:W3CDTF">2019-07-24T19:09:34Z</dcterms:created>
  <dcterms:modified xsi:type="dcterms:W3CDTF">2019-08-01T20:16:55Z</dcterms:modified>
</cp:coreProperties>
</file>