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262" r:id="rId2"/>
    <p:sldId id="648" r:id="rId3"/>
    <p:sldId id="650" r:id="rId4"/>
    <p:sldId id="651" r:id="rId5"/>
    <p:sldId id="633" r:id="rId6"/>
    <p:sldId id="666" r:id="rId7"/>
    <p:sldId id="669" r:id="rId8"/>
    <p:sldId id="668" r:id="rId9"/>
    <p:sldId id="665" r:id="rId10"/>
    <p:sldId id="639" r:id="rId11"/>
    <p:sldId id="663" r:id="rId12"/>
    <p:sldId id="670" r:id="rId13"/>
    <p:sldId id="671" r:id="rId14"/>
    <p:sldId id="672" r:id="rId15"/>
    <p:sldId id="654" r:id="rId16"/>
    <p:sldId id="655" r:id="rId17"/>
    <p:sldId id="656" r:id="rId18"/>
    <p:sldId id="657" r:id="rId19"/>
    <p:sldId id="658" r:id="rId20"/>
    <p:sldId id="642" r:id="rId21"/>
    <p:sldId id="604" r:id="rId22"/>
    <p:sldId id="629" r:id="rId2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006600"/>
    <a:srgbClr val="FF5050"/>
    <a:srgbClr val="0000FF"/>
    <a:srgbClr val="009900"/>
    <a:srgbClr val="99CC00"/>
    <a:srgbClr val="CCCC0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7" autoAdjust="0"/>
    <p:restoredTop sz="94006" autoAdjust="0"/>
  </p:normalViewPr>
  <p:slideViewPr>
    <p:cSldViewPr>
      <p:cViewPr varScale="1">
        <p:scale>
          <a:sx n="69" d="100"/>
          <a:sy n="69" d="100"/>
        </p:scale>
        <p:origin x="17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502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6EE72-C802-470C-8872-A962FD45B3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BADEE6-327A-4A3B-9860-DD8C8814EDFD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Crear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incentivos</a:t>
          </a:r>
          <a:r>
            <a:rPr lang="en-US" sz="2200" dirty="0" smtClean="0">
              <a:solidFill>
                <a:schemeClr val="tx1"/>
              </a:solidFill>
            </a:rPr>
            <a:t> para la </a:t>
          </a:r>
          <a:r>
            <a:rPr lang="en-US" sz="2200" dirty="0" err="1" smtClean="0">
              <a:solidFill>
                <a:schemeClr val="tx1"/>
              </a:solidFill>
            </a:rPr>
            <a:t>implementación</a:t>
          </a:r>
          <a:r>
            <a:rPr lang="en-US" sz="2200" dirty="0" smtClean="0">
              <a:solidFill>
                <a:schemeClr val="tx1"/>
              </a:solidFill>
            </a:rPr>
            <a:t> del </a:t>
          </a:r>
          <a:r>
            <a:rPr lang="en-US" sz="2200" dirty="0" err="1" smtClean="0">
              <a:solidFill>
                <a:schemeClr val="tx1"/>
              </a:solidFill>
            </a:rPr>
            <a:t>Tratado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por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todos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los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signatarios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originales</a:t>
          </a:r>
          <a:r>
            <a:rPr lang="en-US" sz="2200" dirty="0" smtClean="0">
              <a:solidFill>
                <a:schemeClr val="tx1"/>
              </a:solidFill>
            </a:rPr>
            <a:t>.</a:t>
          </a:r>
          <a:endParaRPr lang="es-ES" sz="2200" dirty="0">
            <a:solidFill>
              <a:schemeClr val="tx1"/>
            </a:solidFill>
          </a:endParaRPr>
        </a:p>
      </dgm:t>
    </dgm:pt>
    <dgm:pt modelId="{EF066521-3C9A-432C-9EFD-B71BC780DA4F}" type="parTrans" cxnId="{696B002D-05BF-46AC-9FB5-AF48A36E571C}">
      <dgm:prSet/>
      <dgm:spPr/>
      <dgm:t>
        <a:bodyPr/>
        <a:lstStyle/>
        <a:p>
          <a:endParaRPr lang="es-ES" sz="2000"/>
        </a:p>
      </dgm:t>
    </dgm:pt>
    <dgm:pt modelId="{B2C09205-F4B6-4725-8D54-86A1ACD388EA}" type="sibTrans" cxnId="{696B002D-05BF-46AC-9FB5-AF48A36E571C}">
      <dgm:prSet/>
      <dgm:spPr/>
      <dgm:t>
        <a:bodyPr/>
        <a:lstStyle/>
        <a:p>
          <a:endParaRPr lang="es-ES" sz="2000"/>
        </a:p>
      </dgm:t>
    </dgm:pt>
    <dgm:pt modelId="{14F0A7B6-2839-4F1B-9D98-14DADFEEF2B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2200" dirty="0" smtClean="0">
              <a:solidFill>
                <a:schemeClr val="tx1"/>
              </a:solidFill>
            </a:rPr>
            <a:t>Mantener el impulso (</a:t>
          </a:r>
          <a:r>
            <a:rPr lang="es-MX" sz="2200" i="1" dirty="0" err="1" smtClean="0">
              <a:solidFill>
                <a:schemeClr val="tx1"/>
              </a:solidFill>
            </a:rPr>
            <a:t>momentum</a:t>
          </a:r>
          <a:r>
            <a:rPr lang="es-MX" sz="2200" dirty="0" smtClean="0">
              <a:solidFill>
                <a:schemeClr val="tx1"/>
              </a:solidFill>
            </a:rPr>
            <a:t>) y actuar de manera decisiva y oportuna;</a:t>
          </a:r>
          <a:endParaRPr lang="es-MX" sz="2200" dirty="0">
            <a:solidFill>
              <a:schemeClr val="tx1"/>
            </a:solidFill>
          </a:endParaRPr>
        </a:p>
      </dgm:t>
    </dgm:pt>
    <dgm:pt modelId="{6A9CA3A1-ACC8-4E25-A4F5-AFDC1929289B}" type="parTrans" cxnId="{9DB90245-88A4-44C2-A010-410AD9802968}">
      <dgm:prSet/>
      <dgm:spPr/>
      <dgm:t>
        <a:bodyPr/>
        <a:lstStyle/>
        <a:p>
          <a:endParaRPr lang="es-ES" sz="2000"/>
        </a:p>
      </dgm:t>
    </dgm:pt>
    <dgm:pt modelId="{3F0DDCE8-8CC7-4996-9509-65FA5795CF8B}" type="sibTrans" cxnId="{9DB90245-88A4-44C2-A010-410AD9802968}">
      <dgm:prSet/>
      <dgm:spPr/>
      <dgm:t>
        <a:bodyPr/>
        <a:lstStyle/>
        <a:p>
          <a:endParaRPr lang="es-ES" sz="2000"/>
        </a:p>
      </dgm:t>
    </dgm:pt>
    <dgm:pt modelId="{B0AE3F75-5F42-4A3E-B757-20EDD10A69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2200" dirty="0" smtClean="0">
              <a:solidFill>
                <a:schemeClr val="tx1"/>
              </a:solidFill>
            </a:rPr>
            <a:t>Mantener los altos estándares y el equilibrio del TPP y evitar la erosión del Tratado;</a:t>
          </a:r>
          <a:endParaRPr lang="es-MX" sz="2200" dirty="0">
            <a:solidFill>
              <a:schemeClr val="tx1"/>
            </a:solidFill>
          </a:endParaRPr>
        </a:p>
      </dgm:t>
    </dgm:pt>
    <dgm:pt modelId="{A7BCE2A7-DD74-4926-8B98-143ABB662C54}" type="parTrans" cxnId="{85DDFC9B-F535-4159-AA4B-866DFE86C0D9}">
      <dgm:prSet/>
      <dgm:spPr/>
      <dgm:t>
        <a:bodyPr/>
        <a:lstStyle/>
        <a:p>
          <a:endParaRPr lang="es-ES" sz="2000"/>
        </a:p>
      </dgm:t>
    </dgm:pt>
    <dgm:pt modelId="{07579BA0-D118-4313-9F55-97CD0444C1E8}" type="sibTrans" cxnId="{85DDFC9B-F535-4159-AA4B-866DFE86C0D9}">
      <dgm:prSet/>
      <dgm:spPr/>
      <dgm:t>
        <a:bodyPr/>
        <a:lstStyle/>
        <a:p>
          <a:endParaRPr lang="es-ES" sz="2000"/>
        </a:p>
      </dgm:t>
    </dgm:pt>
    <dgm:pt modelId="{FF1BC868-35ED-4A84-B123-0E198CB704C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Mantener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los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intereses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comerciales</a:t>
          </a:r>
          <a:r>
            <a:rPr lang="en-US" sz="2200" dirty="0" smtClean="0">
              <a:solidFill>
                <a:schemeClr val="tx1"/>
              </a:solidFill>
            </a:rPr>
            <a:t> y </a:t>
          </a:r>
          <a:r>
            <a:rPr lang="en-US" sz="2200" dirty="0" err="1" smtClean="0">
              <a:solidFill>
                <a:schemeClr val="tx1"/>
              </a:solidFill>
            </a:rPr>
            <a:t>estratégicos</a:t>
          </a:r>
          <a:r>
            <a:rPr lang="en-US" sz="2200" dirty="0" smtClean="0">
              <a:solidFill>
                <a:schemeClr val="tx1"/>
              </a:solidFill>
            </a:rPr>
            <a:t> de </a:t>
          </a:r>
          <a:r>
            <a:rPr lang="en-US" sz="2200" dirty="0" err="1" smtClean="0">
              <a:solidFill>
                <a:schemeClr val="tx1"/>
              </a:solidFill>
            </a:rPr>
            <a:t>todos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los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participantes</a:t>
          </a:r>
          <a:r>
            <a:rPr lang="en-US" sz="2200" dirty="0" smtClean="0">
              <a:solidFill>
                <a:schemeClr val="tx1"/>
              </a:solidFill>
            </a:rPr>
            <a:t>; y,</a:t>
          </a:r>
          <a:endParaRPr lang="es-MX" sz="2200" dirty="0">
            <a:solidFill>
              <a:schemeClr val="tx1"/>
            </a:solidFill>
          </a:endParaRPr>
        </a:p>
      </dgm:t>
    </dgm:pt>
    <dgm:pt modelId="{D247FD2E-F04E-4A6F-B907-369D16B83F7C}" type="parTrans" cxnId="{68A7E79D-5792-4ED2-8C6C-E960426F3B8E}">
      <dgm:prSet/>
      <dgm:spPr/>
      <dgm:t>
        <a:bodyPr/>
        <a:lstStyle/>
        <a:p>
          <a:endParaRPr lang="es-ES" sz="2000"/>
        </a:p>
      </dgm:t>
    </dgm:pt>
    <dgm:pt modelId="{831BE095-EB8F-42CF-A83D-8FEE87CA78CD}" type="sibTrans" cxnId="{68A7E79D-5792-4ED2-8C6C-E960426F3B8E}">
      <dgm:prSet/>
      <dgm:spPr/>
      <dgm:t>
        <a:bodyPr/>
        <a:lstStyle/>
        <a:p>
          <a:endParaRPr lang="es-ES" sz="2000"/>
        </a:p>
      </dgm:t>
    </dgm:pt>
    <dgm:pt modelId="{5FA96824-6587-49E4-8C80-CDF0920DCF13}" type="pres">
      <dgm:prSet presAssocID="{8886EE72-C802-470C-8872-A962FD45B3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55681F3-C1E0-4CA8-B977-FE952A49A042}" type="pres">
      <dgm:prSet presAssocID="{8886EE72-C802-470C-8872-A962FD45B35B}" presName="Name1" presStyleCnt="0"/>
      <dgm:spPr/>
    </dgm:pt>
    <dgm:pt modelId="{EA008A01-4ADA-48C5-8328-03ABF3B8E8C7}" type="pres">
      <dgm:prSet presAssocID="{8886EE72-C802-470C-8872-A962FD45B35B}" presName="cycle" presStyleCnt="0"/>
      <dgm:spPr/>
    </dgm:pt>
    <dgm:pt modelId="{6B5F6470-42F6-48CE-85FF-10E7C4BA3BB6}" type="pres">
      <dgm:prSet presAssocID="{8886EE72-C802-470C-8872-A962FD45B35B}" presName="srcNode" presStyleLbl="node1" presStyleIdx="0" presStyleCnt="4"/>
      <dgm:spPr/>
    </dgm:pt>
    <dgm:pt modelId="{7CEAB364-5E40-41EB-806E-7A13CCE377FC}" type="pres">
      <dgm:prSet presAssocID="{8886EE72-C802-470C-8872-A962FD45B35B}" presName="conn" presStyleLbl="parChTrans1D2" presStyleIdx="0" presStyleCnt="1"/>
      <dgm:spPr/>
      <dgm:t>
        <a:bodyPr/>
        <a:lstStyle/>
        <a:p>
          <a:endParaRPr lang="es-ES"/>
        </a:p>
      </dgm:t>
    </dgm:pt>
    <dgm:pt modelId="{B5EDCE27-4066-48E8-A31C-6C281732F975}" type="pres">
      <dgm:prSet presAssocID="{8886EE72-C802-470C-8872-A962FD45B35B}" presName="extraNode" presStyleLbl="node1" presStyleIdx="0" presStyleCnt="4"/>
      <dgm:spPr/>
    </dgm:pt>
    <dgm:pt modelId="{3D429841-587D-4E1A-BF80-AF1A52214F5B}" type="pres">
      <dgm:prSet presAssocID="{8886EE72-C802-470C-8872-A962FD45B35B}" presName="dstNode" presStyleLbl="node1" presStyleIdx="0" presStyleCnt="4"/>
      <dgm:spPr/>
    </dgm:pt>
    <dgm:pt modelId="{32E6627B-F14D-4AA9-A76E-6BF776F3339C}" type="pres">
      <dgm:prSet presAssocID="{14F0A7B6-2839-4F1B-9D98-14DADFEEF2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2F110-C72D-4419-A230-0693189849F0}" type="pres">
      <dgm:prSet presAssocID="{14F0A7B6-2839-4F1B-9D98-14DADFEEF2BE}" presName="accent_1" presStyleCnt="0"/>
      <dgm:spPr/>
    </dgm:pt>
    <dgm:pt modelId="{D5D6CD02-B637-4E09-A0EE-BB8174A1BDA9}" type="pres">
      <dgm:prSet presAssocID="{14F0A7B6-2839-4F1B-9D98-14DADFEEF2BE}" presName="accentRepeatNode" presStyleLbl="solidFgAcc1" presStyleIdx="0" presStyleCnt="4"/>
      <dgm:spPr/>
    </dgm:pt>
    <dgm:pt modelId="{F3754ED7-5078-4946-BC5E-3692E8848DCB}" type="pres">
      <dgm:prSet presAssocID="{B0AE3F75-5F42-4A3E-B757-20EDD10A69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87FB7-1EB7-4227-BEDA-AE6CA1FE37BA}" type="pres">
      <dgm:prSet presAssocID="{B0AE3F75-5F42-4A3E-B757-20EDD10A6972}" presName="accent_2" presStyleCnt="0"/>
      <dgm:spPr/>
    </dgm:pt>
    <dgm:pt modelId="{19A770C7-B2A4-49CB-A127-2B3BD42002E2}" type="pres">
      <dgm:prSet presAssocID="{B0AE3F75-5F42-4A3E-B757-20EDD10A6972}" presName="accentRepeatNode" presStyleLbl="solidFgAcc1" presStyleIdx="1" presStyleCnt="4"/>
      <dgm:spPr/>
    </dgm:pt>
    <dgm:pt modelId="{8EC36ADF-9D8E-44FD-80CA-DF514BB11215}" type="pres">
      <dgm:prSet presAssocID="{FF1BC868-35ED-4A84-B123-0E198CB704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66BBE7-CA01-4077-AED0-9BE586CABF67}" type="pres">
      <dgm:prSet presAssocID="{FF1BC868-35ED-4A84-B123-0E198CB704C2}" presName="accent_3" presStyleCnt="0"/>
      <dgm:spPr/>
    </dgm:pt>
    <dgm:pt modelId="{AEE387A1-B771-4A95-BA11-F4DC2E385D70}" type="pres">
      <dgm:prSet presAssocID="{FF1BC868-35ED-4A84-B123-0E198CB704C2}" presName="accentRepeatNode" presStyleLbl="solidFgAcc1" presStyleIdx="2" presStyleCnt="4"/>
      <dgm:spPr/>
    </dgm:pt>
    <dgm:pt modelId="{E9616271-99EE-469C-95F3-1E229C41156B}" type="pres">
      <dgm:prSet presAssocID="{17BADEE6-327A-4A3B-9860-DD8C8814ED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5F16F-6C07-4B03-8109-DFD4F07C933F}" type="pres">
      <dgm:prSet presAssocID="{17BADEE6-327A-4A3B-9860-DD8C8814EDFD}" presName="accent_4" presStyleCnt="0"/>
      <dgm:spPr/>
    </dgm:pt>
    <dgm:pt modelId="{2AAC570D-C4E1-41E6-AA7D-6B7C6054EB69}" type="pres">
      <dgm:prSet presAssocID="{17BADEE6-327A-4A3B-9860-DD8C8814EDFD}" presName="accentRepeatNode" presStyleLbl="solidFgAcc1" presStyleIdx="3" presStyleCnt="4"/>
      <dgm:spPr/>
    </dgm:pt>
  </dgm:ptLst>
  <dgm:cxnLst>
    <dgm:cxn modelId="{B4D4D64D-A6DC-4441-B658-F974D550D8C4}" type="presOf" srcId="{FF1BC868-35ED-4A84-B123-0E198CB704C2}" destId="{8EC36ADF-9D8E-44FD-80CA-DF514BB11215}" srcOrd="0" destOrd="0" presId="urn:microsoft.com/office/officeart/2008/layout/VerticalCurvedList"/>
    <dgm:cxn modelId="{68A7E79D-5792-4ED2-8C6C-E960426F3B8E}" srcId="{8886EE72-C802-470C-8872-A962FD45B35B}" destId="{FF1BC868-35ED-4A84-B123-0E198CB704C2}" srcOrd="2" destOrd="0" parTransId="{D247FD2E-F04E-4A6F-B907-369D16B83F7C}" sibTransId="{831BE095-EB8F-42CF-A83D-8FEE87CA78CD}"/>
    <dgm:cxn modelId="{506953DF-A225-48D0-B1E5-588480457512}" type="presOf" srcId="{3F0DDCE8-8CC7-4996-9509-65FA5795CF8B}" destId="{7CEAB364-5E40-41EB-806E-7A13CCE377FC}" srcOrd="0" destOrd="0" presId="urn:microsoft.com/office/officeart/2008/layout/VerticalCurvedList"/>
    <dgm:cxn modelId="{90C81B9D-A808-489D-B208-4A1FAC1D1124}" type="presOf" srcId="{14F0A7B6-2839-4F1B-9D98-14DADFEEF2BE}" destId="{32E6627B-F14D-4AA9-A76E-6BF776F3339C}" srcOrd="0" destOrd="0" presId="urn:microsoft.com/office/officeart/2008/layout/VerticalCurvedList"/>
    <dgm:cxn modelId="{35F3F2A1-27EE-4926-A17D-E8369AD258B5}" type="presOf" srcId="{B0AE3F75-5F42-4A3E-B757-20EDD10A6972}" destId="{F3754ED7-5078-4946-BC5E-3692E8848DCB}" srcOrd="0" destOrd="0" presId="urn:microsoft.com/office/officeart/2008/layout/VerticalCurvedList"/>
    <dgm:cxn modelId="{696B002D-05BF-46AC-9FB5-AF48A36E571C}" srcId="{8886EE72-C802-470C-8872-A962FD45B35B}" destId="{17BADEE6-327A-4A3B-9860-DD8C8814EDFD}" srcOrd="3" destOrd="0" parTransId="{EF066521-3C9A-432C-9EFD-B71BC780DA4F}" sibTransId="{B2C09205-F4B6-4725-8D54-86A1ACD388EA}"/>
    <dgm:cxn modelId="{9DB90245-88A4-44C2-A010-410AD9802968}" srcId="{8886EE72-C802-470C-8872-A962FD45B35B}" destId="{14F0A7B6-2839-4F1B-9D98-14DADFEEF2BE}" srcOrd="0" destOrd="0" parTransId="{6A9CA3A1-ACC8-4E25-A4F5-AFDC1929289B}" sibTransId="{3F0DDCE8-8CC7-4996-9509-65FA5795CF8B}"/>
    <dgm:cxn modelId="{85DDFC9B-F535-4159-AA4B-866DFE86C0D9}" srcId="{8886EE72-C802-470C-8872-A962FD45B35B}" destId="{B0AE3F75-5F42-4A3E-B757-20EDD10A6972}" srcOrd="1" destOrd="0" parTransId="{A7BCE2A7-DD74-4926-8B98-143ABB662C54}" sibTransId="{07579BA0-D118-4313-9F55-97CD0444C1E8}"/>
    <dgm:cxn modelId="{42A6E032-4845-409A-9F23-9C3D9225D2FA}" type="presOf" srcId="{8886EE72-C802-470C-8872-A962FD45B35B}" destId="{5FA96824-6587-49E4-8C80-CDF0920DCF13}" srcOrd="0" destOrd="0" presId="urn:microsoft.com/office/officeart/2008/layout/VerticalCurvedList"/>
    <dgm:cxn modelId="{C88ED11D-8DEF-4390-BB67-3F91D0326A40}" type="presOf" srcId="{17BADEE6-327A-4A3B-9860-DD8C8814EDFD}" destId="{E9616271-99EE-469C-95F3-1E229C41156B}" srcOrd="0" destOrd="0" presId="urn:microsoft.com/office/officeart/2008/layout/VerticalCurvedList"/>
    <dgm:cxn modelId="{1AE76310-E977-407A-A847-51D272FB64FC}" type="presParOf" srcId="{5FA96824-6587-49E4-8C80-CDF0920DCF13}" destId="{D55681F3-C1E0-4CA8-B977-FE952A49A042}" srcOrd="0" destOrd="0" presId="urn:microsoft.com/office/officeart/2008/layout/VerticalCurvedList"/>
    <dgm:cxn modelId="{AA2A8486-A328-4662-A4F4-383D4591C3F3}" type="presParOf" srcId="{D55681F3-C1E0-4CA8-B977-FE952A49A042}" destId="{EA008A01-4ADA-48C5-8328-03ABF3B8E8C7}" srcOrd="0" destOrd="0" presId="urn:microsoft.com/office/officeart/2008/layout/VerticalCurvedList"/>
    <dgm:cxn modelId="{3C09D66C-086A-42DB-9284-E0C4BB427A34}" type="presParOf" srcId="{EA008A01-4ADA-48C5-8328-03ABF3B8E8C7}" destId="{6B5F6470-42F6-48CE-85FF-10E7C4BA3BB6}" srcOrd="0" destOrd="0" presId="urn:microsoft.com/office/officeart/2008/layout/VerticalCurvedList"/>
    <dgm:cxn modelId="{BF8C2547-FA05-41F4-BB75-9C7FCC8D226F}" type="presParOf" srcId="{EA008A01-4ADA-48C5-8328-03ABF3B8E8C7}" destId="{7CEAB364-5E40-41EB-806E-7A13CCE377FC}" srcOrd="1" destOrd="0" presId="urn:microsoft.com/office/officeart/2008/layout/VerticalCurvedList"/>
    <dgm:cxn modelId="{DFF48B8C-444F-462A-B081-133056C8AF9E}" type="presParOf" srcId="{EA008A01-4ADA-48C5-8328-03ABF3B8E8C7}" destId="{B5EDCE27-4066-48E8-A31C-6C281732F975}" srcOrd="2" destOrd="0" presId="urn:microsoft.com/office/officeart/2008/layout/VerticalCurvedList"/>
    <dgm:cxn modelId="{F12339DD-A2AA-4A08-9E8A-4B3D93EB88B2}" type="presParOf" srcId="{EA008A01-4ADA-48C5-8328-03ABF3B8E8C7}" destId="{3D429841-587D-4E1A-BF80-AF1A52214F5B}" srcOrd="3" destOrd="0" presId="urn:microsoft.com/office/officeart/2008/layout/VerticalCurvedList"/>
    <dgm:cxn modelId="{1D64913A-3C1E-471C-9A0E-DF35E6154572}" type="presParOf" srcId="{D55681F3-C1E0-4CA8-B977-FE952A49A042}" destId="{32E6627B-F14D-4AA9-A76E-6BF776F3339C}" srcOrd="1" destOrd="0" presId="urn:microsoft.com/office/officeart/2008/layout/VerticalCurvedList"/>
    <dgm:cxn modelId="{4B96CB5D-4C97-4D92-9AFC-CC4E135207A6}" type="presParOf" srcId="{D55681F3-C1E0-4CA8-B977-FE952A49A042}" destId="{D5B2F110-C72D-4419-A230-0693189849F0}" srcOrd="2" destOrd="0" presId="urn:microsoft.com/office/officeart/2008/layout/VerticalCurvedList"/>
    <dgm:cxn modelId="{577124DD-148F-48F0-A476-4D0862CD3F5C}" type="presParOf" srcId="{D5B2F110-C72D-4419-A230-0693189849F0}" destId="{D5D6CD02-B637-4E09-A0EE-BB8174A1BDA9}" srcOrd="0" destOrd="0" presId="urn:microsoft.com/office/officeart/2008/layout/VerticalCurvedList"/>
    <dgm:cxn modelId="{C92713D2-A47E-4ED1-9758-6738B878815C}" type="presParOf" srcId="{D55681F3-C1E0-4CA8-B977-FE952A49A042}" destId="{F3754ED7-5078-4946-BC5E-3692E8848DCB}" srcOrd="3" destOrd="0" presId="urn:microsoft.com/office/officeart/2008/layout/VerticalCurvedList"/>
    <dgm:cxn modelId="{47FB8A71-2ECC-4ECD-A6CE-4F469139BA4D}" type="presParOf" srcId="{D55681F3-C1E0-4CA8-B977-FE952A49A042}" destId="{5DC87FB7-1EB7-4227-BEDA-AE6CA1FE37BA}" srcOrd="4" destOrd="0" presId="urn:microsoft.com/office/officeart/2008/layout/VerticalCurvedList"/>
    <dgm:cxn modelId="{0772A477-F287-4DC0-BD75-4049EC1BE31F}" type="presParOf" srcId="{5DC87FB7-1EB7-4227-BEDA-AE6CA1FE37BA}" destId="{19A770C7-B2A4-49CB-A127-2B3BD42002E2}" srcOrd="0" destOrd="0" presId="urn:microsoft.com/office/officeart/2008/layout/VerticalCurvedList"/>
    <dgm:cxn modelId="{513D7B13-05E2-48BA-8CE6-404A8FFC88F1}" type="presParOf" srcId="{D55681F3-C1E0-4CA8-B977-FE952A49A042}" destId="{8EC36ADF-9D8E-44FD-80CA-DF514BB11215}" srcOrd="5" destOrd="0" presId="urn:microsoft.com/office/officeart/2008/layout/VerticalCurvedList"/>
    <dgm:cxn modelId="{44229656-C24E-49DE-82D3-D7381CF86853}" type="presParOf" srcId="{D55681F3-C1E0-4CA8-B977-FE952A49A042}" destId="{E466BBE7-CA01-4077-AED0-9BE586CABF67}" srcOrd="6" destOrd="0" presId="urn:microsoft.com/office/officeart/2008/layout/VerticalCurvedList"/>
    <dgm:cxn modelId="{B39BF1AF-D6EF-4F91-9366-8BC113E38E49}" type="presParOf" srcId="{E466BBE7-CA01-4077-AED0-9BE586CABF67}" destId="{AEE387A1-B771-4A95-BA11-F4DC2E385D70}" srcOrd="0" destOrd="0" presId="urn:microsoft.com/office/officeart/2008/layout/VerticalCurvedList"/>
    <dgm:cxn modelId="{7C96828C-420D-4CB0-89DF-C0A0CF75CCD0}" type="presParOf" srcId="{D55681F3-C1E0-4CA8-B977-FE952A49A042}" destId="{E9616271-99EE-469C-95F3-1E229C41156B}" srcOrd="7" destOrd="0" presId="urn:microsoft.com/office/officeart/2008/layout/VerticalCurvedList"/>
    <dgm:cxn modelId="{CECE6EF0-A82D-4ADF-B2AB-B255A4149C5D}" type="presParOf" srcId="{D55681F3-C1E0-4CA8-B977-FE952A49A042}" destId="{F425F16F-6C07-4B03-8109-DFD4F07C933F}" srcOrd="8" destOrd="0" presId="urn:microsoft.com/office/officeart/2008/layout/VerticalCurvedList"/>
    <dgm:cxn modelId="{D9EABFEA-EAD1-436E-A717-1C154B5B513F}" type="presParOf" srcId="{F425F16F-6C07-4B03-8109-DFD4F07C933F}" destId="{2AAC570D-C4E1-41E6-AA7D-6B7C6054EB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2A826-4322-4708-A3D0-B6610CEE1866}" type="doc">
      <dgm:prSet loTypeId="urn:microsoft.com/office/officeart/2005/8/layout/matrix2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101981-A867-43D0-8AE6-3B07697BAA4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1.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MX" sz="2000" dirty="0" smtClean="0">
              <a:solidFill>
                <a:schemeClr val="tx1"/>
              </a:solidFill>
            </a:rPr>
            <a:t>Suspender un número limitado de disposiciones relacionadas con reglas (</a:t>
          </a:r>
          <a:r>
            <a:rPr lang="es-MX" sz="2000" b="1" dirty="0" smtClean="0">
              <a:solidFill>
                <a:schemeClr val="tx1"/>
              </a:solidFill>
            </a:rPr>
            <a:t>NO en acceso a los mercados)</a:t>
          </a:r>
          <a:r>
            <a:rPr lang="es-MX" dirty="0" smtClean="0">
              <a:solidFill>
                <a:schemeClr val="tx1"/>
              </a:solidFill>
            </a:rPr>
            <a:t>;</a:t>
          </a:r>
          <a:endParaRPr lang="es-ES" sz="1800" dirty="0">
            <a:solidFill>
              <a:schemeClr val="tx1"/>
            </a:solidFill>
          </a:endParaRPr>
        </a:p>
      </dgm:t>
    </dgm:pt>
    <dgm:pt modelId="{A6E9AF88-2DF0-4541-B7BA-64585EDCBAF3}" type="parTrans" cxnId="{D7ED2DE8-1F31-42D5-ACBA-8ED1C87E1732}">
      <dgm:prSet/>
      <dgm:spPr/>
      <dgm:t>
        <a:bodyPr/>
        <a:lstStyle/>
        <a:p>
          <a:endParaRPr lang="es-ES" sz="1800"/>
        </a:p>
      </dgm:t>
    </dgm:pt>
    <dgm:pt modelId="{58E2FD12-3590-421F-8AF6-1E862BA88148}" type="sibTrans" cxnId="{D7ED2DE8-1F31-42D5-ACBA-8ED1C87E1732}">
      <dgm:prSet/>
      <dgm:spPr/>
      <dgm:t>
        <a:bodyPr/>
        <a:lstStyle/>
        <a:p>
          <a:endParaRPr lang="es-ES" sz="1800"/>
        </a:p>
      </dgm:t>
    </dgm:pt>
    <dgm:pt modelId="{F0E8C0CA-17D1-4FFA-8FA3-C4B5E89BA7C6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2.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MX" sz="2000" dirty="0" smtClean="0">
              <a:solidFill>
                <a:schemeClr val="tx1"/>
              </a:solidFill>
            </a:rPr>
            <a:t>Demostrar que tales suspensiones son necesarias para </a:t>
          </a:r>
          <a:r>
            <a:rPr lang="es-MX" sz="2000" b="1" dirty="0" smtClean="0">
              <a:solidFill>
                <a:schemeClr val="tx1"/>
              </a:solidFill>
            </a:rPr>
            <a:t>‘incentivar’</a:t>
          </a:r>
          <a:r>
            <a:rPr lang="es-MX" sz="2000" dirty="0" smtClean="0">
              <a:solidFill>
                <a:schemeClr val="tx1"/>
              </a:solidFill>
            </a:rPr>
            <a:t> (negativamente) a EE.UU. a regresar al tratado</a:t>
          </a:r>
          <a:r>
            <a:rPr lang="es-MX" dirty="0" smtClean="0">
              <a:solidFill>
                <a:schemeClr val="tx1"/>
              </a:solidFill>
            </a:rPr>
            <a:t>;</a:t>
          </a:r>
          <a:endParaRPr lang="es-ES" sz="1800" dirty="0">
            <a:solidFill>
              <a:schemeClr val="tx1"/>
            </a:solidFill>
          </a:endParaRPr>
        </a:p>
      </dgm:t>
    </dgm:pt>
    <dgm:pt modelId="{D5B33E84-67D3-4C61-A76A-67EEFCCE1FC2}" type="parTrans" cxnId="{40652953-9AFF-4573-85F9-CD4E3A6D41C2}">
      <dgm:prSet/>
      <dgm:spPr/>
      <dgm:t>
        <a:bodyPr/>
        <a:lstStyle/>
        <a:p>
          <a:endParaRPr lang="es-ES" sz="1800"/>
        </a:p>
      </dgm:t>
    </dgm:pt>
    <dgm:pt modelId="{CFA4BBE7-5587-4E25-BCD4-C905EDABC1A7}" type="sibTrans" cxnId="{40652953-9AFF-4573-85F9-CD4E3A6D41C2}">
      <dgm:prSet/>
      <dgm:spPr/>
      <dgm:t>
        <a:bodyPr/>
        <a:lstStyle/>
        <a:p>
          <a:endParaRPr lang="es-ES" sz="1800"/>
        </a:p>
      </dgm:t>
    </dgm:pt>
    <dgm:pt modelId="{311B15F4-89FD-4730-8C94-8B7EFBF1410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3.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MX" sz="2000" dirty="0" smtClean="0">
              <a:solidFill>
                <a:schemeClr val="tx1"/>
              </a:solidFill>
            </a:rPr>
            <a:t>Garantizar que tales suspensiones serán </a:t>
          </a:r>
          <a:r>
            <a:rPr lang="es-MX" sz="2000" b="1" dirty="0" smtClean="0">
              <a:solidFill>
                <a:schemeClr val="tx1"/>
              </a:solidFill>
            </a:rPr>
            <a:t>aplicables a todos los países TPP</a:t>
          </a:r>
          <a:r>
            <a:rPr lang="es-MX" dirty="0" smtClean="0">
              <a:solidFill>
                <a:schemeClr val="tx1"/>
              </a:solidFill>
            </a:rPr>
            <a:t>;</a:t>
          </a:r>
          <a:endParaRPr lang="es-ES" sz="1800" dirty="0">
            <a:solidFill>
              <a:schemeClr val="tx1"/>
            </a:solidFill>
          </a:endParaRPr>
        </a:p>
      </dgm:t>
    </dgm:pt>
    <dgm:pt modelId="{481C02EB-6708-49E6-BE3B-62E96E40EA18}" type="parTrans" cxnId="{C88729D8-269F-4E7D-8156-8E795E98802E}">
      <dgm:prSet/>
      <dgm:spPr/>
      <dgm:t>
        <a:bodyPr/>
        <a:lstStyle/>
        <a:p>
          <a:endParaRPr lang="es-ES" sz="1800"/>
        </a:p>
      </dgm:t>
    </dgm:pt>
    <dgm:pt modelId="{828A41E1-A16C-4E21-8FA9-00BA274E0F09}" type="sibTrans" cxnId="{C88729D8-269F-4E7D-8156-8E795E98802E}">
      <dgm:prSet/>
      <dgm:spPr/>
      <dgm:t>
        <a:bodyPr/>
        <a:lstStyle/>
        <a:p>
          <a:endParaRPr lang="es-ES" sz="1800"/>
        </a:p>
      </dgm:t>
    </dgm:pt>
    <dgm:pt modelId="{0A94A7C2-2968-49CB-8635-6F6C6F2478A8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4.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MX" sz="2000" dirty="0" smtClean="0">
              <a:solidFill>
                <a:schemeClr val="tx1"/>
              </a:solidFill>
            </a:rPr>
            <a:t>Acordar que las disposiciones que se suspendan serán </a:t>
          </a:r>
          <a:r>
            <a:rPr lang="es-MX" sz="2000" b="1" dirty="0" smtClean="0">
              <a:solidFill>
                <a:schemeClr val="tx1"/>
              </a:solidFill>
            </a:rPr>
            <a:t>reinstauradas si llegara a regresar EE.UU.</a:t>
          </a:r>
          <a:endParaRPr lang="es-ES" sz="2000" b="1" dirty="0">
            <a:solidFill>
              <a:schemeClr val="tx1"/>
            </a:solidFill>
          </a:endParaRPr>
        </a:p>
      </dgm:t>
    </dgm:pt>
    <dgm:pt modelId="{00E4BF7E-3846-4C58-8247-0801007B5CBA}" type="parTrans" cxnId="{488396EA-168B-45A8-81BC-64D85F124DA4}">
      <dgm:prSet/>
      <dgm:spPr/>
      <dgm:t>
        <a:bodyPr/>
        <a:lstStyle/>
        <a:p>
          <a:endParaRPr lang="es-ES" sz="1800"/>
        </a:p>
      </dgm:t>
    </dgm:pt>
    <dgm:pt modelId="{A5C10BE9-6104-4422-9E68-9632656B8C96}" type="sibTrans" cxnId="{488396EA-168B-45A8-81BC-64D85F124DA4}">
      <dgm:prSet/>
      <dgm:spPr/>
      <dgm:t>
        <a:bodyPr/>
        <a:lstStyle/>
        <a:p>
          <a:endParaRPr lang="es-ES" sz="1800"/>
        </a:p>
      </dgm:t>
    </dgm:pt>
    <dgm:pt modelId="{7DF62D46-F614-493C-BAC0-23FE7DA84FFD}" type="pres">
      <dgm:prSet presAssocID="{CEB2A826-4322-4708-A3D0-B6610CEE18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387EB5-24EC-4318-9244-C48FC9D48775}" type="pres">
      <dgm:prSet presAssocID="{CEB2A826-4322-4708-A3D0-B6610CEE1866}" presName="axisShape" presStyleLbl="bgShp" presStyleIdx="0" presStyleCnt="1" custScaleX="211224"/>
      <dgm:spPr/>
    </dgm:pt>
    <dgm:pt modelId="{45DAD782-01F3-4EDB-912A-6A014C82A207}" type="pres">
      <dgm:prSet presAssocID="{CEB2A826-4322-4708-A3D0-B6610CEE1866}" presName="rect1" presStyleLbl="node1" presStyleIdx="0" presStyleCnt="4" custScaleX="249225" custLinFactNeighborX="-75303" custLinFactNeighborY="-5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7460F-DCA6-421E-B2D2-731AB67D3A70}" type="pres">
      <dgm:prSet presAssocID="{CEB2A826-4322-4708-A3D0-B6610CEE1866}" presName="rect2" presStyleLbl="node1" presStyleIdx="1" presStyleCnt="4" custScaleX="251094" custLinFactNeighborX="73909" custLinFactNeighborY="-5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5349C-ECEE-429E-81F0-A2D3F61B0CE9}" type="pres">
      <dgm:prSet presAssocID="{CEB2A826-4322-4708-A3D0-B6610CEE1866}" presName="rect3" presStyleLbl="node1" presStyleIdx="2" presStyleCnt="4" custScaleX="249226" custLinFactNeighborX="-75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7E9C0-E894-4194-9C7E-6E6F4937D8FD}" type="pres">
      <dgm:prSet presAssocID="{CEB2A826-4322-4708-A3D0-B6610CEE1866}" presName="rect4" presStyleLbl="node1" presStyleIdx="3" presStyleCnt="4" custScaleX="251093" custLinFactNeighborX="73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652953-9AFF-4573-85F9-CD4E3A6D41C2}" srcId="{CEB2A826-4322-4708-A3D0-B6610CEE1866}" destId="{F0E8C0CA-17D1-4FFA-8FA3-C4B5E89BA7C6}" srcOrd="1" destOrd="0" parTransId="{D5B33E84-67D3-4C61-A76A-67EEFCCE1FC2}" sibTransId="{CFA4BBE7-5587-4E25-BCD4-C905EDABC1A7}"/>
    <dgm:cxn modelId="{2870E392-B426-4E40-82AF-B3E67730A7E3}" type="presOf" srcId="{F4101981-A867-43D0-8AE6-3B07697BAA4D}" destId="{45DAD782-01F3-4EDB-912A-6A014C82A207}" srcOrd="0" destOrd="0" presId="urn:microsoft.com/office/officeart/2005/8/layout/matrix2"/>
    <dgm:cxn modelId="{E465AA0D-3542-4C98-A1FB-6F1BCDFC08BC}" type="presOf" srcId="{311B15F4-89FD-4730-8C94-8B7EFBF1410D}" destId="{4865349C-ECEE-429E-81F0-A2D3F61B0CE9}" srcOrd="0" destOrd="0" presId="urn:microsoft.com/office/officeart/2005/8/layout/matrix2"/>
    <dgm:cxn modelId="{FC663CEF-2DE5-45B4-996E-673D90C2B045}" type="presOf" srcId="{0A94A7C2-2968-49CB-8635-6F6C6F2478A8}" destId="{CC57E9C0-E894-4194-9C7E-6E6F4937D8FD}" srcOrd="0" destOrd="0" presId="urn:microsoft.com/office/officeart/2005/8/layout/matrix2"/>
    <dgm:cxn modelId="{C88729D8-269F-4E7D-8156-8E795E98802E}" srcId="{CEB2A826-4322-4708-A3D0-B6610CEE1866}" destId="{311B15F4-89FD-4730-8C94-8B7EFBF1410D}" srcOrd="2" destOrd="0" parTransId="{481C02EB-6708-49E6-BE3B-62E96E40EA18}" sibTransId="{828A41E1-A16C-4E21-8FA9-00BA274E0F09}"/>
    <dgm:cxn modelId="{90317D14-0E65-430C-9C24-2DAF6336E4DE}" type="presOf" srcId="{F0E8C0CA-17D1-4FFA-8FA3-C4B5E89BA7C6}" destId="{1EC7460F-DCA6-421E-B2D2-731AB67D3A70}" srcOrd="0" destOrd="0" presId="urn:microsoft.com/office/officeart/2005/8/layout/matrix2"/>
    <dgm:cxn modelId="{488396EA-168B-45A8-81BC-64D85F124DA4}" srcId="{CEB2A826-4322-4708-A3D0-B6610CEE1866}" destId="{0A94A7C2-2968-49CB-8635-6F6C6F2478A8}" srcOrd="3" destOrd="0" parTransId="{00E4BF7E-3846-4C58-8247-0801007B5CBA}" sibTransId="{A5C10BE9-6104-4422-9E68-9632656B8C96}"/>
    <dgm:cxn modelId="{D7ED2DE8-1F31-42D5-ACBA-8ED1C87E1732}" srcId="{CEB2A826-4322-4708-A3D0-B6610CEE1866}" destId="{F4101981-A867-43D0-8AE6-3B07697BAA4D}" srcOrd="0" destOrd="0" parTransId="{A6E9AF88-2DF0-4541-B7BA-64585EDCBAF3}" sibTransId="{58E2FD12-3590-421F-8AF6-1E862BA88148}"/>
    <dgm:cxn modelId="{5CD3F209-619A-4DC5-AC86-6499FB45A355}" type="presOf" srcId="{CEB2A826-4322-4708-A3D0-B6610CEE1866}" destId="{7DF62D46-F614-493C-BAC0-23FE7DA84FFD}" srcOrd="0" destOrd="0" presId="urn:microsoft.com/office/officeart/2005/8/layout/matrix2"/>
    <dgm:cxn modelId="{DFF2AE91-E810-4C77-A717-7772515627D1}" type="presParOf" srcId="{7DF62D46-F614-493C-BAC0-23FE7DA84FFD}" destId="{A4387EB5-24EC-4318-9244-C48FC9D48775}" srcOrd="0" destOrd="0" presId="urn:microsoft.com/office/officeart/2005/8/layout/matrix2"/>
    <dgm:cxn modelId="{46C31DD4-3A9B-47E8-B0CE-7B9AEAC6B677}" type="presParOf" srcId="{7DF62D46-F614-493C-BAC0-23FE7DA84FFD}" destId="{45DAD782-01F3-4EDB-912A-6A014C82A207}" srcOrd="1" destOrd="0" presId="urn:microsoft.com/office/officeart/2005/8/layout/matrix2"/>
    <dgm:cxn modelId="{90EEEBBE-62D0-4F60-AB7E-70C1C47436AF}" type="presParOf" srcId="{7DF62D46-F614-493C-BAC0-23FE7DA84FFD}" destId="{1EC7460F-DCA6-421E-B2D2-731AB67D3A70}" srcOrd="2" destOrd="0" presId="urn:microsoft.com/office/officeart/2005/8/layout/matrix2"/>
    <dgm:cxn modelId="{625D80BB-9D18-48DB-8DA8-608288E2865F}" type="presParOf" srcId="{7DF62D46-F614-493C-BAC0-23FE7DA84FFD}" destId="{4865349C-ECEE-429E-81F0-A2D3F61B0CE9}" srcOrd="3" destOrd="0" presId="urn:microsoft.com/office/officeart/2005/8/layout/matrix2"/>
    <dgm:cxn modelId="{8F07E873-CB32-4EAD-956F-179142C16F1B}" type="presParOf" srcId="{7DF62D46-F614-493C-BAC0-23FE7DA84FFD}" destId="{CC57E9C0-E894-4194-9C7E-6E6F4937D8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6E9D6-697E-46C0-BCA1-5CEAEDA9980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DBCFD9F-C4CC-4689-A46B-953EDCBDE5F5}">
      <dgm:prSet phldrT="[Texto]" custT="1"/>
      <dgm:spPr/>
      <dgm:t>
        <a:bodyPr/>
        <a:lstStyle/>
        <a:p>
          <a:r>
            <a:rPr lang="es-ES" sz="2400" b="1" dirty="0" smtClean="0"/>
            <a:t>Resultado</a:t>
          </a:r>
          <a:endParaRPr lang="es-ES" sz="2400" b="1" dirty="0"/>
        </a:p>
      </dgm:t>
    </dgm:pt>
    <dgm:pt modelId="{41477D50-6BE8-4EAB-8209-7D33E583D045}" type="parTrans" cxnId="{FB16A149-483C-4C2E-B590-AB9FEB2A7059}">
      <dgm:prSet/>
      <dgm:spPr/>
      <dgm:t>
        <a:bodyPr/>
        <a:lstStyle/>
        <a:p>
          <a:endParaRPr lang="es-ES"/>
        </a:p>
      </dgm:t>
    </dgm:pt>
    <dgm:pt modelId="{34EB5C85-F9D5-4E81-BCC5-1D66F0D2F1F6}" type="sibTrans" cxnId="{FB16A149-483C-4C2E-B590-AB9FEB2A7059}">
      <dgm:prSet/>
      <dgm:spPr/>
      <dgm:t>
        <a:bodyPr/>
        <a:lstStyle/>
        <a:p>
          <a:endParaRPr lang="es-ES"/>
        </a:p>
      </dgm:t>
    </dgm:pt>
    <dgm:pt modelId="{7AC6BCC4-214D-46C8-B84E-BA367F1F6EF3}">
      <dgm:prSet phldrT="[Texto]" custT="1"/>
      <dgm:spPr/>
      <dgm:t>
        <a:bodyPr/>
        <a:lstStyle/>
        <a:p>
          <a:pPr algn="just"/>
          <a:r>
            <a:rPr lang="es-MX" sz="1800" dirty="0" smtClean="0"/>
            <a:t>Definición del Acuerdo que ahora se llama:</a:t>
          </a:r>
        </a:p>
        <a:p>
          <a:pPr algn="just"/>
          <a:r>
            <a:rPr lang="es-MX" sz="1800" b="1" dirty="0" smtClean="0"/>
            <a:t>Tratado Integral y Progresista de </a:t>
          </a:r>
          <a:r>
            <a:rPr lang="es-MX" sz="2000" b="1" dirty="0" smtClean="0"/>
            <a:t>Asociación</a:t>
          </a:r>
          <a:r>
            <a:rPr lang="es-MX" sz="1800" b="1" dirty="0" smtClean="0"/>
            <a:t> Transpacífico</a:t>
          </a:r>
        </a:p>
        <a:p>
          <a:pPr algn="just"/>
          <a:r>
            <a:rPr lang="es-MX" sz="1800" i="1" dirty="0" err="1" smtClean="0"/>
            <a:t>Comprehensive</a:t>
          </a:r>
          <a:r>
            <a:rPr lang="es-MX" sz="1800" i="1" dirty="0" smtClean="0"/>
            <a:t> and </a:t>
          </a:r>
          <a:r>
            <a:rPr lang="es-MX" sz="1800" i="1" dirty="0" err="1" smtClean="0"/>
            <a:t>Progressive</a:t>
          </a:r>
          <a:r>
            <a:rPr lang="es-MX" sz="1800" i="1" dirty="0" smtClean="0"/>
            <a:t> </a:t>
          </a:r>
          <a:r>
            <a:rPr lang="es-MX" sz="1800" i="1" dirty="0" err="1" smtClean="0"/>
            <a:t>Agreement</a:t>
          </a:r>
          <a:r>
            <a:rPr lang="es-MX" sz="1800" i="1" dirty="0" smtClean="0"/>
            <a:t> </a:t>
          </a:r>
          <a:r>
            <a:rPr lang="es-MX" sz="1800" i="1" dirty="0" err="1" smtClean="0"/>
            <a:t>for</a:t>
          </a:r>
          <a:r>
            <a:rPr lang="es-MX" sz="1800" i="1" dirty="0" smtClean="0"/>
            <a:t> </a:t>
          </a:r>
          <a:r>
            <a:rPr lang="es-MX" sz="1800" i="1" dirty="0" err="1" smtClean="0"/>
            <a:t>Trans-Pacific</a:t>
          </a:r>
          <a:r>
            <a:rPr lang="es-MX" sz="1800" i="1" dirty="0" smtClean="0"/>
            <a:t> </a:t>
          </a:r>
          <a:r>
            <a:rPr lang="es-MX" sz="1800" i="1" dirty="0" err="1" smtClean="0"/>
            <a:t>Partnership</a:t>
          </a:r>
          <a:r>
            <a:rPr lang="es-MX" sz="1800" dirty="0" smtClean="0"/>
            <a:t>, - CPTPP.</a:t>
          </a:r>
          <a:endParaRPr lang="es-ES" sz="1800" dirty="0"/>
        </a:p>
      </dgm:t>
    </dgm:pt>
    <dgm:pt modelId="{7FE35413-0C6B-4D47-8714-0F606A446ADA}" type="parTrans" cxnId="{D689EA5C-3629-47E2-B284-CB2DDA7210A8}">
      <dgm:prSet/>
      <dgm:spPr/>
      <dgm:t>
        <a:bodyPr/>
        <a:lstStyle/>
        <a:p>
          <a:endParaRPr lang="es-ES"/>
        </a:p>
      </dgm:t>
    </dgm:pt>
    <dgm:pt modelId="{BAEF1C6D-FA28-4EB6-B352-D9744F92C8D4}" type="sibTrans" cxnId="{D689EA5C-3629-47E2-B284-CB2DDA7210A8}">
      <dgm:prSet/>
      <dgm:spPr/>
      <dgm:t>
        <a:bodyPr/>
        <a:lstStyle/>
        <a:p>
          <a:endParaRPr lang="es-ES"/>
        </a:p>
      </dgm:t>
    </dgm:pt>
    <dgm:pt modelId="{73108FF3-12C6-4214-AC0C-C7F38792DAE5}">
      <dgm:prSet custT="1"/>
      <dgm:spPr/>
      <dgm:t>
        <a:bodyPr/>
        <a:lstStyle/>
        <a:p>
          <a:pPr algn="just"/>
          <a:r>
            <a:rPr lang="es-MX" sz="2000" dirty="0" smtClean="0"/>
            <a:t>El CPTPP es un nuevo acuerdo conformado por siete artículos, que </a:t>
          </a:r>
          <a:r>
            <a:rPr lang="es-MX" sz="2000" b="1" dirty="0" smtClean="0"/>
            <a:t>incorpora el contenido del TPP</a:t>
          </a:r>
          <a:r>
            <a:rPr lang="es-MX" sz="2000" dirty="0" smtClean="0"/>
            <a:t> cuyo texto </a:t>
          </a:r>
          <a:r>
            <a:rPr lang="es-MX" sz="2000" b="0" dirty="0" smtClean="0"/>
            <a:t>no</a:t>
          </a:r>
          <a:r>
            <a:rPr lang="es-MX" sz="2000" dirty="0" smtClean="0"/>
            <a:t> sufrió cambio alguno, </a:t>
          </a:r>
          <a:r>
            <a:rPr lang="es-MX" sz="2000" b="1" dirty="0" smtClean="0"/>
            <a:t>con excepción de una lista de 22 disposiciones que quedarán suspendidas</a:t>
          </a:r>
          <a:r>
            <a:rPr lang="es-MX" sz="2000" dirty="0" smtClean="0"/>
            <a:t> en tanto que el TPP original no entre en vigor (es decir, mientras EE.UU. no regrese). </a:t>
          </a:r>
          <a:endParaRPr lang="es-ES" sz="2000" dirty="0"/>
        </a:p>
      </dgm:t>
    </dgm:pt>
    <dgm:pt modelId="{3B667A09-4B02-44EE-81D5-4ABC60C60581}" type="parTrans" cxnId="{06BC7EFD-C82E-4124-9758-BFE56061ED98}">
      <dgm:prSet/>
      <dgm:spPr/>
      <dgm:t>
        <a:bodyPr/>
        <a:lstStyle/>
        <a:p>
          <a:endParaRPr lang="es-ES"/>
        </a:p>
      </dgm:t>
    </dgm:pt>
    <dgm:pt modelId="{CC433050-14E0-4593-9A93-A3C4AEC6B3AB}" type="sibTrans" cxnId="{06BC7EFD-C82E-4124-9758-BFE56061ED98}">
      <dgm:prSet/>
      <dgm:spPr/>
      <dgm:t>
        <a:bodyPr/>
        <a:lstStyle/>
        <a:p>
          <a:endParaRPr lang="es-ES"/>
        </a:p>
      </dgm:t>
    </dgm:pt>
    <dgm:pt modelId="{ECD8FD9A-309C-4468-9704-CB349AF1C717}" type="pres">
      <dgm:prSet presAssocID="{0D46E9D6-697E-46C0-BCA1-5CEAEDA99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75C13A-5039-41A5-B2F4-6D97CCD3C6B2}" type="pres">
      <dgm:prSet presAssocID="{2DBCFD9F-C4CC-4689-A46B-953EDCBDE5F5}" presName="root" presStyleCnt="0"/>
      <dgm:spPr/>
    </dgm:pt>
    <dgm:pt modelId="{F1464160-E721-4B2A-92DA-7953E310C9FC}" type="pres">
      <dgm:prSet presAssocID="{2DBCFD9F-C4CC-4689-A46B-953EDCBDE5F5}" presName="rootComposite" presStyleCnt="0"/>
      <dgm:spPr/>
    </dgm:pt>
    <dgm:pt modelId="{187705A7-023A-4108-B9E3-39E69813943B}" type="pres">
      <dgm:prSet presAssocID="{2DBCFD9F-C4CC-4689-A46B-953EDCBDE5F5}" presName="rootText" presStyleLbl="node1" presStyleIdx="0" presStyleCnt="1" custScaleX="60014" custScaleY="20005"/>
      <dgm:spPr/>
      <dgm:t>
        <a:bodyPr/>
        <a:lstStyle/>
        <a:p>
          <a:endParaRPr lang="es-ES"/>
        </a:p>
      </dgm:t>
    </dgm:pt>
    <dgm:pt modelId="{60050929-3F74-4B53-8D0D-D441E63A2CB3}" type="pres">
      <dgm:prSet presAssocID="{2DBCFD9F-C4CC-4689-A46B-953EDCBDE5F5}" presName="rootConnector" presStyleLbl="node1" presStyleIdx="0" presStyleCnt="1"/>
      <dgm:spPr/>
      <dgm:t>
        <a:bodyPr/>
        <a:lstStyle/>
        <a:p>
          <a:endParaRPr lang="es-ES"/>
        </a:p>
      </dgm:t>
    </dgm:pt>
    <dgm:pt modelId="{F04A3BE2-B7C5-4664-AC6C-B712448DE462}" type="pres">
      <dgm:prSet presAssocID="{2DBCFD9F-C4CC-4689-A46B-953EDCBDE5F5}" presName="childShape" presStyleCnt="0"/>
      <dgm:spPr/>
    </dgm:pt>
    <dgm:pt modelId="{06341067-6838-4D93-9C0D-48D0FC1432F2}" type="pres">
      <dgm:prSet presAssocID="{7FE35413-0C6B-4D47-8714-0F606A446ADA}" presName="Name13" presStyleLbl="parChTrans1D2" presStyleIdx="0" presStyleCnt="2"/>
      <dgm:spPr/>
      <dgm:t>
        <a:bodyPr/>
        <a:lstStyle/>
        <a:p>
          <a:endParaRPr lang="es-ES"/>
        </a:p>
      </dgm:t>
    </dgm:pt>
    <dgm:pt modelId="{A9EE6F92-FA0C-4E6A-B698-077F94584A75}" type="pres">
      <dgm:prSet presAssocID="{7AC6BCC4-214D-46C8-B84E-BA367F1F6EF3}" presName="childText" presStyleLbl="bgAcc1" presStyleIdx="0" presStyleCnt="2" custScaleX="149376" custScaleY="131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C5378-8A12-4DB2-AFB0-C60D3325CA20}" type="pres">
      <dgm:prSet presAssocID="{3B667A09-4B02-44EE-81D5-4ABC60C60581}" presName="Name13" presStyleLbl="parChTrans1D2" presStyleIdx="1" presStyleCnt="2"/>
      <dgm:spPr/>
      <dgm:t>
        <a:bodyPr/>
        <a:lstStyle/>
        <a:p>
          <a:endParaRPr lang="es-ES"/>
        </a:p>
      </dgm:t>
    </dgm:pt>
    <dgm:pt modelId="{CCCA6BBC-89AA-4277-AF1A-05BDBA7E524D}" type="pres">
      <dgm:prSet presAssocID="{73108FF3-12C6-4214-AC0C-C7F38792DAE5}" presName="childText" presStyleLbl="bgAcc1" presStyleIdx="1" presStyleCnt="2" custScaleX="325250" custScaleY="71119" custLinFactNeighborY="4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89EA5C-3629-47E2-B284-CB2DDA7210A8}" srcId="{2DBCFD9F-C4CC-4689-A46B-953EDCBDE5F5}" destId="{7AC6BCC4-214D-46C8-B84E-BA367F1F6EF3}" srcOrd="0" destOrd="0" parTransId="{7FE35413-0C6B-4D47-8714-0F606A446ADA}" sibTransId="{BAEF1C6D-FA28-4EB6-B352-D9744F92C8D4}"/>
    <dgm:cxn modelId="{C11AF6B4-838F-47B9-90FA-CC178E268C12}" type="presOf" srcId="{2DBCFD9F-C4CC-4689-A46B-953EDCBDE5F5}" destId="{187705A7-023A-4108-B9E3-39E69813943B}" srcOrd="0" destOrd="0" presId="urn:microsoft.com/office/officeart/2005/8/layout/hierarchy3"/>
    <dgm:cxn modelId="{88313A77-C0BB-4DCB-8685-5520E549B47E}" type="presOf" srcId="{73108FF3-12C6-4214-AC0C-C7F38792DAE5}" destId="{CCCA6BBC-89AA-4277-AF1A-05BDBA7E524D}" srcOrd="0" destOrd="0" presId="urn:microsoft.com/office/officeart/2005/8/layout/hierarchy3"/>
    <dgm:cxn modelId="{1692AFD6-CCB2-44AD-943D-EB1E2FCC94A7}" type="presOf" srcId="{2DBCFD9F-C4CC-4689-A46B-953EDCBDE5F5}" destId="{60050929-3F74-4B53-8D0D-D441E63A2CB3}" srcOrd="1" destOrd="0" presId="urn:microsoft.com/office/officeart/2005/8/layout/hierarchy3"/>
    <dgm:cxn modelId="{B17681E4-5B70-4505-B618-AF6D65D3567B}" type="presOf" srcId="{7FE35413-0C6B-4D47-8714-0F606A446ADA}" destId="{06341067-6838-4D93-9C0D-48D0FC1432F2}" srcOrd="0" destOrd="0" presId="urn:microsoft.com/office/officeart/2005/8/layout/hierarchy3"/>
    <dgm:cxn modelId="{55D94967-5C08-472B-81B2-84398B05718E}" type="presOf" srcId="{0D46E9D6-697E-46C0-BCA1-5CEAEDA99800}" destId="{ECD8FD9A-309C-4468-9704-CB349AF1C717}" srcOrd="0" destOrd="0" presId="urn:microsoft.com/office/officeart/2005/8/layout/hierarchy3"/>
    <dgm:cxn modelId="{06BC7EFD-C82E-4124-9758-BFE56061ED98}" srcId="{2DBCFD9F-C4CC-4689-A46B-953EDCBDE5F5}" destId="{73108FF3-12C6-4214-AC0C-C7F38792DAE5}" srcOrd="1" destOrd="0" parTransId="{3B667A09-4B02-44EE-81D5-4ABC60C60581}" sibTransId="{CC433050-14E0-4593-9A93-A3C4AEC6B3AB}"/>
    <dgm:cxn modelId="{FB16A149-483C-4C2E-B590-AB9FEB2A7059}" srcId="{0D46E9D6-697E-46C0-BCA1-5CEAEDA99800}" destId="{2DBCFD9F-C4CC-4689-A46B-953EDCBDE5F5}" srcOrd="0" destOrd="0" parTransId="{41477D50-6BE8-4EAB-8209-7D33E583D045}" sibTransId="{34EB5C85-F9D5-4E81-BCC5-1D66F0D2F1F6}"/>
    <dgm:cxn modelId="{35C0E206-78F6-4CF7-AD94-1C32BBA1A58F}" type="presOf" srcId="{7AC6BCC4-214D-46C8-B84E-BA367F1F6EF3}" destId="{A9EE6F92-FA0C-4E6A-B698-077F94584A75}" srcOrd="0" destOrd="0" presId="urn:microsoft.com/office/officeart/2005/8/layout/hierarchy3"/>
    <dgm:cxn modelId="{15B34B49-6EBD-4854-BB88-2037784613D9}" type="presOf" srcId="{3B667A09-4B02-44EE-81D5-4ABC60C60581}" destId="{994C5378-8A12-4DB2-AFB0-C60D3325CA20}" srcOrd="0" destOrd="0" presId="urn:microsoft.com/office/officeart/2005/8/layout/hierarchy3"/>
    <dgm:cxn modelId="{4D5DB010-4568-4163-9ADB-236C2A07A1F0}" type="presParOf" srcId="{ECD8FD9A-309C-4468-9704-CB349AF1C717}" destId="{3875C13A-5039-41A5-B2F4-6D97CCD3C6B2}" srcOrd="0" destOrd="0" presId="urn:microsoft.com/office/officeart/2005/8/layout/hierarchy3"/>
    <dgm:cxn modelId="{E6EB0A5C-3F0B-4DEB-BB59-885501BBEA23}" type="presParOf" srcId="{3875C13A-5039-41A5-B2F4-6D97CCD3C6B2}" destId="{F1464160-E721-4B2A-92DA-7953E310C9FC}" srcOrd="0" destOrd="0" presId="urn:microsoft.com/office/officeart/2005/8/layout/hierarchy3"/>
    <dgm:cxn modelId="{50492B94-21C9-47D1-997A-1881706051A8}" type="presParOf" srcId="{F1464160-E721-4B2A-92DA-7953E310C9FC}" destId="{187705A7-023A-4108-B9E3-39E69813943B}" srcOrd="0" destOrd="0" presId="urn:microsoft.com/office/officeart/2005/8/layout/hierarchy3"/>
    <dgm:cxn modelId="{53A34ED2-5D67-491F-A5FB-D5364B314BB0}" type="presParOf" srcId="{F1464160-E721-4B2A-92DA-7953E310C9FC}" destId="{60050929-3F74-4B53-8D0D-D441E63A2CB3}" srcOrd="1" destOrd="0" presId="urn:microsoft.com/office/officeart/2005/8/layout/hierarchy3"/>
    <dgm:cxn modelId="{63C83F68-9372-4065-B94A-26C5F8D76799}" type="presParOf" srcId="{3875C13A-5039-41A5-B2F4-6D97CCD3C6B2}" destId="{F04A3BE2-B7C5-4664-AC6C-B712448DE462}" srcOrd="1" destOrd="0" presId="urn:microsoft.com/office/officeart/2005/8/layout/hierarchy3"/>
    <dgm:cxn modelId="{6B54AE0D-E20C-4613-B839-C3AE63E6AE87}" type="presParOf" srcId="{F04A3BE2-B7C5-4664-AC6C-B712448DE462}" destId="{06341067-6838-4D93-9C0D-48D0FC1432F2}" srcOrd="0" destOrd="0" presId="urn:microsoft.com/office/officeart/2005/8/layout/hierarchy3"/>
    <dgm:cxn modelId="{EBD8C10B-289E-4DEE-B956-BFA218CC5C20}" type="presParOf" srcId="{F04A3BE2-B7C5-4664-AC6C-B712448DE462}" destId="{A9EE6F92-FA0C-4E6A-B698-077F94584A75}" srcOrd="1" destOrd="0" presId="urn:microsoft.com/office/officeart/2005/8/layout/hierarchy3"/>
    <dgm:cxn modelId="{63AD2721-0CEA-4B8A-950A-BDC414948579}" type="presParOf" srcId="{F04A3BE2-B7C5-4664-AC6C-B712448DE462}" destId="{994C5378-8A12-4DB2-AFB0-C60D3325CA20}" srcOrd="2" destOrd="0" presId="urn:microsoft.com/office/officeart/2005/8/layout/hierarchy3"/>
    <dgm:cxn modelId="{B5796D90-3E6D-446F-B3AD-70A144A41869}" type="presParOf" srcId="{F04A3BE2-B7C5-4664-AC6C-B712448DE462}" destId="{CCCA6BBC-89AA-4277-AF1A-05BDBA7E52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49957-5D67-415C-9C1A-E763C6AF0C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2569421-B280-4234-B541-26B312F4B494}">
      <dgm:prSet phldrT="[Texto]" custT="1"/>
      <dgm:spPr/>
      <dgm:t>
        <a:bodyPr/>
        <a:lstStyle/>
        <a:p>
          <a:r>
            <a:rPr lang="es-ES" sz="2200" b="1" dirty="0" smtClean="0"/>
            <a:t>Artículo 1. Incorporación del TPP</a:t>
          </a:r>
          <a:endParaRPr lang="es-ES" sz="2200" b="1" dirty="0"/>
        </a:p>
      </dgm:t>
    </dgm:pt>
    <dgm:pt modelId="{3F1EB9E1-D0EC-4380-9442-4BC251C21C38}" type="parTrans" cxnId="{A94E8DC0-9E46-4686-B94A-164AD68C8B2A}">
      <dgm:prSet/>
      <dgm:spPr/>
      <dgm:t>
        <a:bodyPr/>
        <a:lstStyle/>
        <a:p>
          <a:endParaRPr lang="es-ES" sz="1400"/>
        </a:p>
      </dgm:t>
    </dgm:pt>
    <dgm:pt modelId="{1CD79177-61BC-4F5D-9F1F-34103555B61B}" type="sibTrans" cxnId="{A94E8DC0-9E46-4686-B94A-164AD68C8B2A}">
      <dgm:prSet/>
      <dgm:spPr/>
      <dgm:t>
        <a:bodyPr/>
        <a:lstStyle/>
        <a:p>
          <a:endParaRPr lang="es-ES" sz="1400"/>
        </a:p>
      </dgm:t>
    </dgm:pt>
    <dgm:pt modelId="{EB4BE258-8711-496E-9251-F29CA48D0D01}">
      <dgm:prSet phldrT="[Texto]" custT="1"/>
      <dgm:spPr/>
      <dgm:t>
        <a:bodyPr/>
        <a:lstStyle/>
        <a:p>
          <a:r>
            <a:rPr lang="es-ES" sz="2200" b="1" dirty="0" smtClean="0"/>
            <a:t>Artículo 2. Suspensión de ciertas disposiciones</a:t>
          </a:r>
          <a:endParaRPr lang="es-ES" sz="2200" b="1" dirty="0"/>
        </a:p>
      </dgm:t>
    </dgm:pt>
    <dgm:pt modelId="{16A1BC46-B478-4F6D-BFAA-0A3491CE48C3}" type="parTrans" cxnId="{2D73C104-258F-488E-8484-80A3F130C852}">
      <dgm:prSet/>
      <dgm:spPr/>
      <dgm:t>
        <a:bodyPr/>
        <a:lstStyle/>
        <a:p>
          <a:endParaRPr lang="es-ES" sz="1400"/>
        </a:p>
      </dgm:t>
    </dgm:pt>
    <dgm:pt modelId="{37949B5A-FBCC-429B-ABC6-459CB187261C}" type="sibTrans" cxnId="{2D73C104-258F-488E-8484-80A3F130C852}">
      <dgm:prSet/>
      <dgm:spPr/>
      <dgm:t>
        <a:bodyPr/>
        <a:lstStyle/>
        <a:p>
          <a:endParaRPr lang="es-ES" sz="1400"/>
        </a:p>
      </dgm:t>
    </dgm:pt>
    <dgm:pt modelId="{F1D04FD3-3CA7-4033-BE3C-E2030E13E32E}">
      <dgm:prSet phldrT="[Texto]" custT="1"/>
      <dgm:spPr/>
      <dgm:t>
        <a:bodyPr/>
        <a:lstStyle/>
        <a:p>
          <a:r>
            <a:rPr lang="es-ES" sz="2200" b="1" dirty="0" smtClean="0"/>
            <a:t>Artículo 3. Entrada en vigor</a:t>
          </a:r>
          <a:endParaRPr lang="es-ES" sz="2200" b="1" dirty="0"/>
        </a:p>
      </dgm:t>
    </dgm:pt>
    <dgm:pt modelId="{765FBB11-A411-4F67-8B08-91E4A0F3E809}" type="parTrans" cxnId="{C903CA28-A713-41D4-A727-F367EE0C1F85}">
      <dgm:prSet/>
      <dgm:spPr/>
      <dgm:t>
        <a:bodyPr/>
        <a:lstStyle/>
        <a:p>
          <a:endParaRPr lang="es-ES" sz="1400"/>
        </a:p>
      </dgm:t>
    </dgm:pt>
    <dgm:pt modelId="{738E7605-E44E-44E2-9448-AE681A61D1F3}" type="sibTrans" cxnId="{C903CA28-A713-41D4-A727-F367EE0C1F85}">
      <dgm:prSet/>
      <dgm:spPr/>
      <dgm:t>
        <a:bodyPr/>
        <a:lstStyle/>
        <a:p>
          <a:endParaRPr lang="es-ES" sz="1400"/>
        </a:p>
      </dgm:t>
    </dgm:pt>
    <dgm:pt modelId="{048473C3-DC9C-4EBD-BCD3-07548A84FF80}">
      <dgm:prSet custT="1"/>
      <dgm:spPr/>
      <dgm:t>
        <a:bodyPr/>
        <a:lstStyle/>
        <a:p>
          <a:r>
            <a:rPr lang="es-ES" sz="2200" dirty="0" smtClean="0"/>
            <a:t>Estipula la incorporación del texto original del TPP con excepción de los artículos relativos a la adhesión, entrada en vigor, denuncia y textos auténticos.</a:t>
          </a:r>
          <a:endParaRPr lang="es-ES" sz="2200" dirty="0"/>
        </a:p>
      </dgm:t>
    </dgm:pt>
    <dgm:pt modelId="{A3A12AB1-D2E8-43B7-8B0D-97FDE1698EBA}" type="parTrans" cxnId="{CEDB5D4D-0AFE-4FBB-9E96-87AB10870550}">
      <dgm:prSet/>
      <dgm:spPr/>
      <dgm:t>
        <a:bodyPr/>
        <a:lstStyle/>
        <a:p>
          <a:endParaRPr lang="es-ES" sz="1400"/>
        </a:p>
      </dgm:t>
    </dgm:pt>
    <dgm:pt modelId="{3265FD9B-E644-462F-A17A-9E1DC964FCE9}" type="sibTrans" cxnId="{CEDB5D4D-0AFE-4FBB-9E96-87AB10870550}">
      <dgm:prSet/>
      <dgm:spPr/>
      <dgm:t>
        <a:bodyPr/>
        <a:lstStyle/>
        <a:p>
          <a:endParaRPr lang="es-ES" sz="1400"/>
        </a:p>
      </dgm:t>
    </dgm:pt>
    <dgm:pt modelId="{83E3A69C-3503-45EE-B78A-B89B4939A527}">
      <dgm:prSet custT="1"/>
      <dgm:spPr/>
      <dgm:t>
        <a:bodyPr/>
        <a:lstStyle/>
        <a:p>
          <a:r>
            <a:rPr lang="es-ES" sz="2200" dirty="0" smtClean="0"/>
            <a:t>Se acordó la suspensión de la aplicación de 22 disposiciones</a:t>
          </a:r>
          <a:endParaRPr lang="es-ES" sz="2200" dirty="0"/>
        </a:p>
      </dgm:t>
    </dgm:pt>
    <dgm:pt modelId="{D041AE99-904D-4C94-A7D2-4CDF3A41BF0C}" type="parTrans" cxnId="{E4878D0A-2A9C-4D44-95FC-77ACB0CD1617}">
      <dgm:prSet/>
      <dgm:spPr/>
      <dgm:t>
        <a:bodyPr/>
        <a:lstStyle/>
        <a:p>
          <a:endParaRPr lang="es-ES" sz="1400"/>
        </a:p>
      </dgm:t>
    </dgm:pt>
    <dgm:pt modelId="{05675CB2-94C5-4053-BC18-C3479117AF36}" type="sibTrans" cxnId="{E4878D0A-2A9C-4D44-95FC-77ACB0CD1617}">
      <dgm:prSet/>
      <dgm:spPr/>
      <dgm:t>
        <a:bodyPr/>
        <a:lstStyle/>
        <a:p>
          <a:endParaRPr lang="es-ES" sz="1400"/>
        </a:p>
      </dgm:t>
    </dgm:pt>
    <dgm:pt modelId="{D00B1766-56C6-48E4-B6F1-3DBFE5289AB0}">
      <dgm:prSet custT="1"/>
      <dgm:spPr/>
      <dgm:t>
        <a:bodyPr/>
        <a:lstStyle/>
        <a:p>
          <a:r>
            <a:rPr lang="es-ES" sz="2200" dirty="0" smtClean="0"/>
            <a:t>El CPTPP entrará en vigor a los 60 días después de que al menos 6 o el 50% del número de signatarios hayan ratificado el instrumento.</a:t>
          </a:r>
          <a:endParaRPr lang="es-ES" sz="2200" dirty="0"/>
        </a:p>
      </dgm:t>
    </dgm:pt>
    <dgm:pt modelId="{9AB89A86-A6FD-486F-A211-817C69265C1F}" type="parTrans" cxnId="{4C8EEB60-01CB-40DA-8E97-2510244138BA}">
      <dgm:prSet/>
      <dgm:spPr/>
      <dgm:t>
        <a:bodyPr/>
        <a:lstStyle/>
        <a:p>
          <a:endParaRPr lang="es-ES" sz="1400"/>
        </a:p>
      </dgm:t>
    </dgm:pt>
    <dgm:pt modelId="{0D878FEF-4151-4C42-A99B-48E9F129D40D}" type="sibTrans" cxnId="{4C8EEB60-01CB-40DA-8E97-2510244138BA}">
      <dgm:prSet/>
      <dgm:spPr/>
      <dgm:t>
        <a:bodyPr/>
        <a:lstStyle/>
        <a:p>
          <a:endParaRPr lang="es-ES" sz="1400"/>
        </a:p>
      </dgm:t>
    </dgm:pt>
    <dgm:pt modelId="{11DF0AD9-E78D-4CCE-B9F7-EAA412DD60F8}" type="pres">
      <dgm:prSet presAssocID="{A1F49957-5D67-415C-9C1A-E763C6AF0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58EC8C-6EC7-4360-8EFC-5E006A4E4B17}" type="pres">
      <dgm:prSet presAssocID="{C2569421-B280-4234-B541-26B312F4B494}" presName="parentLin" presStyleCnt="0"/>
      <dgm:spPr/>
    </dgm:pt>
    <dgm:pt modelId="{FBF6DA69-1A2C-400D-9818-4729D7440E6D}" type="pres">
      <dgm:prSet presAssocID="{C2569421-B280-4234-B541-26B312F4B49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16F98BD-870E-45DC-A255-F4E5048CFAC3}" type="pres">
      <dgm:prSet presAssocID="{C2569421-B280-4234-B541-26B312F4B4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D5820-8466-45D5-BD45-53720D0C339B}" type="pres">
      <dgm:prSet presAssocID="{C2569421-B280-4234-B541-26B312F4B494}" presName="negativeSpace" presStyleCnt="0"/>
      <dgm:spPr/>
    </dgm:pt>
    <dgm:pt modelId="{04F97FAB-19A2-4EC9-883C-8108869DBAF4}" type="pres">
      <dgm:prSet presAssocID="{C2569421-B280-4234-B541-26B312F4B4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1C0C6-9B7D-4FCE-85A9-130E6D97173D}" type="pres">
      <dgm:prSet presAssocID="{1CD79177-61BC-4F5D-9F1F-34103555B61B}" presName="spaceBetweenRectangles" presStyleCnt="0"/>
      <dgm:spPr/>
    </dgm:pt>
    <dgm:pt modelId="{BC734CB7-8A04-4282-8E84-69310E177591}" type="pres">
      <dgm:prSet presAssocID="{EB4BE258-8711-496E-9251-F29CA48D0D01}" presName="parentLin" presStyleCnt="0"/>
      <dgm:spPr/>
    </dgm:pt>
    <dgm:pt modelId="{2469698F-3B91-43F9-A87A-F5F19A78AD2E}" type="pres">
      <dgm:prSet presAssocID="{EB4BE258-8711-496E-9251-F29CA48D0D0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F236FAD-6AB8-4CF3-B9F2-793EAED69DDB}" type="pres">
      <dgm:prSet presAssocID="{EB4BE258-8711-496E-9251-F29CA48D0D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FB49F-9BE8-4DD6-A9BD-37644A7E31AC}" type="pres">
      <dgm:prSet presAssocID="{EB4BE258-8711-496E-9251-F29CA48D0D01}" presName="negativeSpace" presStyleCnt="0"/>
      <dgm:spPr/>
    </dgm:pt>
    <dgm:pt modelId="{B6999355-0D82-44E2-B45F-22DFF208FADF}" type="pres">
      <dgm:prSet presAssocID="{EB4BE258-8711-496E-9251-F29CA48D0D0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0ABE0-4A32-4040-9EE8-D801DA6225B8}" type="pres">
      <dgm:prSet presAssocID="{37949B5A-FBCC-429B-ABC6-459CB187261C}" presName="spaceBetweenRectangles" presStyleCnt="0"/>
      <dgm:spPr/>
    </dgm:pt>
    <dgm:pt modelId="{8EA6A8E1-029E-4E43-AA49-2E7906D7EE9E}" type="pres">
      <dgm:prSet presAssocID="{F1D04FD3-3CA7-4033-BE3C-E2030E13E32E}" presName="parentLin" presStyleCnt="0"/>
      <dgm:spPr/>
    </dgm:pt>
    <dgm:pt modelId="{DE249714-CE9B-4008-877A-E7C2F2B4F49A}" type="pres">
      <dgm:prSet presAssocID="{F1D04FD3-3CA7-4033-BE3C-E2030E13E32E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AD0DBBE-7616-4287-A0B0-DC1F7B934BAE}" type="pres">
      <dgm:prSet presAssocID="{F1D04FD3-3CA7-4033-BE3C-E2030E13E3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839646-903A-4536-B5E6-975C21F6A8EA}" type="pres">
      <dgm:prSet presAssocID="{F1D04FD3-3CA7-4033-BE3C-E2030E13E32E}" presName="negativeSpace" presStyleCnt="0"/>
      <dgm:spPr/>
    </dgm:pt>
    <dgm:pt modelId="{7301735E-1744-499B-A7C6-48A120D086C1}" type="pres">
      <dgm:prSet presAssocID="{F1D04FD3-3CA7-4033-BE3C-E2030E13E32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BA3FE8-9701-4FF7-98C7-65B30AF5BD73}" type="presOf" srcId="{D00B1766-56C6-48E4-B6F1-3DBFE5289AB0}" destId="{7301735E-1744-499B-A7C6-48A120D086C1}" srcOrd="0" destOrd="0" presId="urn:microsoft.com/office/officeart/2005/8/layout/list1"/>
    <dgm:cxn modelId="{590E918A-911A-4170-A6CD-3E51CBC94046}" type="presOf" srcId="{EB4BE258-8711-496E-9251-F29CA48D0D01}" destId="{2469698F-3B91-43F9-A87A-F5F19A78AD2E}" srcOrd="0" destOrd="0" presId="urn:microsoft.com/office/officeart/2005/8/layout/list1"/>
    <dgm:cxn modelId="{4E4C8B8D-DA2A-421F-A0F9-A7FED3580956}" type="presOf" srcId="{F1D04FD3-3CA7-4033-BE3C-E2030E13E32E}" destId="{DE249714-CE9B-4008-877A-E7C2F2B4F49A}" srcOrd="0" destOrd="0" presId="urn:microsoft.com/office/officeart/2005/8/layout/list1"/>
    <dgm:cxn modelId="{4C8EEB60-01CB-40DA-8E97-2510244138BA}" srcId="{F1D04FD3-3CA7-4033-BE3C-E2030E13E32E}" destId="{D00B1766-56C6-48E4-B6F1-3DBFE5289AB0}" srcOrd="0" destOrd="0" parTransId="{9AB89A86-A6FD-486F-A211-817C69265C1F}" sibTransId="{0D878FEF-4151-4C42-A99B-48E9F129D40D}"/>
    <dgm:cxn modelId="{C903CA28-A713-41D4-A727-F367EE0C1F85}" srcId="{A1F49957-5D67-415C-9C1A-E763C6AF0C3D}" destId="{F1D04FD3-3CA7-4033-BE3C-E2030E13E32E}" srcOrd="2" destOrd="0" parTransId="{765FBB11-A411-4F67-8B08-91E4A0F3E809}" sibTransId="{738E7605-E44E-44E2-9448-AE681A61D1F3}"/>
    <dgm:cxn modelId="{2D73C104-258F-488E-8484-80A3F130C852}" srcId="{A1F49957-5D67-415C-9C1A-E763C6AF0C3D}" destId="{EB4BE258-8711-496E-9251-F29CA48D0D01}" srcOrd="1" destOrd="0" parTransId="{16A1BC46-B478-4F6D-BFAA-0A3491CE48C3}" sibTransId="{37949B5A-FBCC-429B-ABC6-459CB187261C}"/>
    <dgm:cxn modelId="{CEDB5D4D-0AFE-4FBB-9E96-87AB10870550}" srcId="{C2569421-B280-4234-B541-26B312F4B494}" destId="{048473C3-DC9C-4EBD-BCD3-07548A84FF80}" srcOrd="0" destOrd="0" parTransId="{A3A12AB1-D2E8-43B7-8B0D-97FDE1698EBA}" sibTransId="{3265FD9B-E644-462F-A17A-9E1DC964FCE9}"/>
    <dgm:cxn modelId="{7C25C998-70FD-4C1D-9EEA-C73A02EFDBFE}" type="presOf" srcId="{83E3A69C-3503-45EE-B78A-B89B4939A527}" destId="{B6999355-0D82-44E2-B45F-22DFF208FADF}" srcOrd="0" destOrd="0" presId="urn:microsoft.com/office/officeart/2005/8/layout/list1"/>
    <dgm:cxn modelId="{E3A2082F-3265-493A-9292-8B95B2A86717}" type="presOf" srcId="{C2569421-B280-4234-B541-26B312F4B494}" destId="{FBF6DA69-1A2C-400D-9818-4729D7440E6D}" srcOrd="0" destOrd="0" presId="urn:microsoft.com/office/officeart/2005/8/layout/list1"/>
    <dgm:cxn modelId="{A94E8DC0-9E46-4686-B94A-164AD68C8B2A}" srcId="{A1F49957-5D67-415C-9C1A-E763C6AF0C3D}" destId="{C2569421-B280-4234-B541-26B312F4B494}" srcOrd="0" destOrd="0" parTransId="{3F1EB9E1-D0EC-4380-9442-4BC251C21C38}" sibTransId="{1CD79177-61BC-4F5D-9F1F-34103555B61B}"/>
    <dgm:cxn modelId="{1CD7251C-6A99-4BD8-AFB6-7FD33417C628}" type="presOf" srcId="{C2569421-B280-4234-B541-26B312F4B494}" destId="{116F98BD-870E-45DC-A255-F4E5048CFAC3}" srcOrd="1" destOrd="0" presId="urn:microsoft.com/office/officeart/2005/8/layout/list1"/>
    <dgm:cxn modelId="{84BADFBC-7131-4F14-94A3-836FBB06C2FA}" type="presOf" srcId="{F1D04FD3-3CA7-4033-BE3C-E2030E13E32E}" destId="{3AD0DBBE-7616-4287-A0B0-DC1F7B934BAE}" srcOrd="1" destOrd="0" presId="urn:microsoft.com/office/officeart/2005/8/layout/list1"/>
    <dgm:cxn modelId="{640564EF-2713-4E65-B514-1FE3FA67501A}" type="presOf" srcId="{048473C3-DC9C-4EBD-BCD3-07548A84FF80}" destId="{04F97FAB-19A2-4EC9-883C-8108869DBAF4}" srcOrd="0" destOrd="0" presId="urn:microsoft.com/office/officeart/2005/8/layout/list1"/>
    <dgm:cxn modelId="{E4878D0A-2A9C-4D44-95FC-77ACB0CD1617}" srcId="{EB4BE258-8711-496E-9251-F29CA48D0D01}" destId="{83E3A69C-3503-45EE-B78A-B89B4939A527}" srcOrd="0" destOrd="0" parTransId="{D041AE99-904D-4C94-A7D2-4CDF3A41BF0C}" sibTransId="{05675CB2-94C5-4053-BC18-C3479117AF36}"/>
    <dgm:cxn modelId="{320236ED-4149-4F87-B8EA-5093C3914F18}" type="presOf" srcId="{A1F49957-5D67-415C-9C1A-E763C6AF0C3D}" destId="{11DF0AD9-E78D-4CCE-B9F7-EAA412DD60F8}" srcOrd="0" destOrd="0" presId="urn:microsoft.com/office/officeart/2005/8/layout/list1"/>
    <dgm:cxn modelId="{E66B2B4B-203D-4DD1-A5A6-F48DEC781CEE}" type="presOf" srcId="{EB4BE258-8711-496E-9251-F29CA48D0D01}" destId="{9F236FAD-6AB8-4CF3-B9F2-793EAED69DDB}" srcOrd="1" destOrd="0" presId="urn:microsoft.com/office/officeart/2005/8/layout/list1"/>
    <dgm:cxn modelId="{FA4D23D0-DC1F-4957-BBD5-8E12E8424B2A}" type="presParOf" srcId="{11DF0AD9-E78D-4CCE-B9F7-EAA412DD60F8}" destId="{7E58EC8C-6EC7-4360-8EFC-5E006A4E4B17}" srcOrd="0" destOrd="0" presId="urn:microsoft.com/office/officeart/2005/8/layout/list1"/>
    <dgm:cxn modelId="{C5A87BEE-B0A5-4C65-A7EE-A1083DF7EF57}" type="presParOf" srcId="{7E58EC8C-6EC7-4360-8EFC-5E006A4E4B17}" destId="{FBF6DA69-1A2C-400D-9818-4729D7440E6D}" srcOrd="0" destOrd="0" presId="urn:microsoft.com/office/officeart/2005/8/layout/list1"/>
    <dgm:cxn modelId="{5EBD9DDF-9B47-488A-9E9D-A94BAC08BAB1}" type="presParOf" srcId="{7E58EC8C-6EC7-4360-8EFC-5E006A4E4B17}" destId="{116F98BD-870E-45DC-A255-F4E5048CFAC3}" srcOrd="1" destOrd="0" presId="urn:microsoft.com/office/officeart/2005/8/layout/list1"/>
    <dgm:cxn modelId="{B2639FA9-D582-4319-98B8-B73512E66192}" type="presParOf" srcId="{11DF0AD9-E78D-4CCE-B9F7-EAA412DD60F8}" destId="{E5BD5820-8466-45D5-BD45-53720D0C339B}" srcOrd="1" destOrd="0" presId="urn:microsoft.com/office/officeart/2005/8/layout/list1"/>
    <dgm:cxn modelId="{055A9981-171C-4488-B14A-DCF1F757429C}" type="presParOf" srcId="{11DF0AD9-E78D-4CCE-B9F7-EAA412DD60F8}" destId="{04F97FAB-19A2-4EC9-883C-8108869DBAF4}" srcOrd="2" destOrd="0" presId="urn:microsoft.com/office/officeart/2005/8/layout/list1"/>
    <dgm:cxn modelId="{2C5DD5AE-A8D8-4B8F-9ACD-D7BA27D56C95}" type="presParOf" srcId="{11DF0AD9-E78D-4CCE-B9F7-EAA412DD60F8}" destId="{1C21C0C6-9B7D-4FCE-85A9-130E6D97173D}" srcOrd="3" destOrd="0" presId="urn:microsoft.com/office/officeart/2005/8/layout/list1"/>
    <dgm:cxn modelId="{8B9636DE-2403-4C1C-B2B4-47D79BFC6556}" type="presParOf" srcId="{11DF0AD9-E78D-4CCE-B9F7-EAA412DD60F8}" destId="{BC734CB7-8A04-4282-8E84-69310E177591}" srcOrd="4" destOrd="0" presId="urn:microsoft.com/office/officeart/2005/8/layout/list1"/>
    <dgm:cxn modelId="{266E596B-5157-4ECB-8B1C-B8E1B560CD98}" type="presParOf" srcId="{BC734CB7-8A04-4282-8E84-69310E177591}" destId="{2469698F-3B91-43F9-A87A-F5F19A78AD2E}" srcOrd="0" destOrd="0" presId="urn:microsoft.com/office/officeart/2005/8/layout/list1"/>
    <dgm:cxn modelId="{A9A6BB26-B523-4542-B4D0-F258A87E7E65}" type="presParOf" srcId="{BC734CB7-8A04-4282-8E84-69310E177591}" destId="{9F236FAD-6AB8-4CF3-B9F2-793EAED69DDB}" srcOrd="1" destOrd="0" presId="urn:microsoft.com/office/officeart/2005/8/layout/list1"/>
    <dgm:cxn modelId="{0D7E218F-89E6-4F03-9173-23A3AE573DE9}" type="presParOf" srcId="{11DF0AD9-E78D-4CCE-B9F7-EAA412DD60F8}" destId="{94CFB49F-9BE8-4DD6-A9BD-37644A7E31AC}" srcOrd="5" destOrd="0" presId="urn:microsoft.com/office/officeart/2005/8/layout/list1"/>
    <dgm:cxn modelId="{D251B57A-8DBB-4A0F-9D7D-F804668B51C3}" type="presParOf" srcId="{11DF0AD9-E78D-4CCE-B9F7-EAA412DD60F8}" destId="{B6999355-0D82-44E2-B45F-22DFF208FADF}" srcOrd="6" destOrd="0" presId="urn:microsoft.com/office/officeart/2005/8/layout/list1"/>
    <dgm:cxn modelId="{5598A2C6-ADF6-46F9-A09E-1EE08A928BA2}" type="presParOf" srcId="{11DF0AD9-E78D-4CCE-B9F7-EAA412DD60F8}" destId="{1E60ABE0-4A32-4040-9EE8-D801DA6225B8}" srcOrd="7" destOrd="0" presId="urn:microsoft.com/office/officeart/2005/8/layout/list1"/>
    <dgm:cxn modelId="{AFD6463E-D1D3-4D61-B314-590DDA777069}" type="presParOf" srcId="{11DF0AD9-E78D-4CCE-B9F7-EAA412DD60F8}" destId="{8EA6A8E1-029E-4E43-AA49-2E7906D7EE9E}" srcOrd="8" destOrd="0" presId="urn:microsoft.com/office/officeart/2005/8/layout/list1"/>
    <dgm:cxn modelId="{CD09FF0E-2A55-4930-9FBE-33B7F290EB27}" type="presParOf" srcId="{8EA6A8E1-029E-4E43-AA49-2E7906D7EE9E}" destId="{DE249714-CE9B-4008-877A-E7C2F2B4F49A}" srcOrd="0" destOrd="0" presId="urn:microsoft.com/office/officeart/2005/8/layout/list1"/>
    <dgm:cxn modelId="{E9ECEC7C-70BB-4DAA-B2F3-22E3294085FF}" type="presParOf" srcId="{8EA6A8E1-029E-4E43-AA49-2E7906D7EE9E}" destId="{3AD0DBBE-7616-4287-A0B0-DC1F7B934BAE}" srcOrd="1" destOrd="0" presId="urn:microsoft.com/office/officeart/2005/8/layout/list1"/>
    <dgm:cxn modelId="{426D221A-F441-434B-8D38-5CB51FFDA0EC}" type="presParOf" srcId="{11DF0AD9-E78D-4CCE-B9F7-EAA412DD60F8}" destId="{62839646-903A-4536-B5E6-975C21F6A8EA}" srcOrd="9" destOrd="0" presId="urn:microsoft.com/office/officeart/2005/8/layout/list1"/>
    <dgm:cxn modelId="{904CBB4D-746A-400C-A57E-A365689B8A1E}" type="presParOf" srcId="{11DF0AD9-E78D-4CCE-B9F7-EAA412DD60F8}" destId="{7301735E-1744-499B-A7C6-48A120D086C1}" srcOrd="10" destOrd="0" presId="urn:microsoft.com/office/officeart/2005/8/layout/list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F49957-5D67-415C-9C1A-E763C6AF0C3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BD0D10E-5052-4BE6-A8BF-92B33D265418}">
      <dgm:prSet custT="1"/>
      <dgm:spPr/>
      <dgm:t>
        <a:bodyPr/>
        <a:lstStyle/>
        <a:p>
          <a:r>
            <a:rPr lang="es-ES" sz="2000" b="1" dirty="0" smtClean="0"/>
            <a:t>Artículo 4. Denuncia</a:t>
          </a:r>
          <a:endParaRPr lang="es-ES" sz="2000" b="1" dirty="0"/>
        </a:p>
      </dgm:t>
    </dgm:pt>
    <dgm:pt modelId="{B1031FDD-0C4A-424C-A6BC-3A3EFD0C57D5}" type="parTrans" cxnId="{B515BE95-D5DC-44C9-8818-24E12A921C5F}">
      <dgm:prSet/>
      <dgm:spPr/>
      <dgm:t>
        <a:bodyPr/>
        <a:lstStyle/>
        <a:p>
          <a:endParaRPr lang="es-ES" sz="1400"/>
        </a:p>
      </dgm:t>
    </dgm:pt>
    <dgm:pt modelId="{AFBBA9B1-584B-462F-803E-8710275A36C9}" type="sibTrans" cxnId="{B515BE95-D5DC-44C9-8818-24E12A921C5F}">
      <dgm:prSet/>
      <dgm:spPr/>
      <dgm:t>
        <a:bodyPr/>
        <a:lstStyle/>
        <a:p>
          <a:endParaRPr lang="es-ES" sz="1400"/>
        </a:p>
      </dgm:t>
    </dgm:pt>
    <dgm:pt modelId="{EB00E873-7ADD-400C-8D56-B8EDB1034E30}">
      <dgm:prSet custT="1"/>
      <dgm:spPr/>
      <dgm:t>
        <a:bodyPr/>
        <a:lstStyle/>
        <a:p>
          <a:r>
            <a:rPr lang="es-ES" sz="2000" b="1" dirty="0" smtClean="0"/>
            <a:t>Artículo 5. Adhesión</a:t>
          </a:r>
          <a:endParaRPr lang="es-ES" sz="2000" b="1" dirty="0"/>
        </a:p>
      </dgm:t>
    </dgm:pt>
    <dgm:pt modelId="{21D53F0E-40D4-40E1-B794-AAA100D68A68}" type="parTrans" cxnId="{AE0B7DC9-EB66-4F4E-A081-057BDE13B904}">
      <dgm:prSet/>
      <dgm:spPr/>
      <dgm:t>
        <a:bodyPr/>
        <a:lstStyle/>
        <a:p>
          <a:endParaRPr lang="es-ES" sz="1400"/>
        </a:p>
      </dgm:t>
    </dgm:pt>
    <dgm:pt modelId="{332442DC-0C17-4183-BD98-19BE05E21E81}" type="sibTrans" cxnId="{AE0B7DC9-EB66-4F4E-A081-057BDE13B904}">
      <dgm:prSet/>
      <dgm:spPr/>
      <dgm:t>
        <a:bodyPr/>
        <a:lstStyle/>
        <a:p>
          <a:endParaRPr lang="es-ES" sz="1400"/>
        </a:p>
      </dgm:t>
    </dgm:pt>
    <dgm:pt modelId="{7629C1D3-B4A5-4045-BC10-935F44B44822}">
      <dgm:prSet custT="1"/>
      <dgm:spPr/>
      <dgm:t>
        <a:bodyPr/>
        <a:lstStyle/>
        <a:p>
          <a:r>
            <a:rPr lang="es-ES" sz="2000" b="1" dirty="0" smtClean="0"/>
            <a:t>Artículo 6. Revisión del Tratado</a:t>
          </a:r>
          <a:endParaRPr lang="es-ES" sz="2000" b="1" dirty="0"/>
        </a:p>
      </dgm:t>
    </dgm:pt>
    <dgm:pt modelId="{89A646F8-D44E-41F7-A843-6DD00DFA4ABA}" type="parTrans" cxnId="{78BD5565-9F06-4907-8D73-764517C557F6}">
      <dgm:prSet/>
      <dgm:spPr/>
      <dgm:t>
        <a:bodyPr/>
        <a:lstStyle/>
        <a:p>
          <a:endParaRPr lang="es-ES" sz="1400"/>
        </a:p>
      </dgm:t>
    </dgm:pt>
    <dgm:pt modelId="{ED2F18BD-7E2D-47B4-8D3C-81AC24049A0C}" type="sibTrans" cxnId="{78BD5565-9F06-4907-8D73-764517C557F6}">
      <dgm:prSet/>
      <dgm:spPr/>
      <dgm:t>
        <a:bodyPr/>
        <a:lstStyle/>
        <a:p>
          <a:endParaRPr lang="es-ES" sz="1400"/>
        </a:p>
      </dgm:t>
    </dgm:pt>
    <dgm:pt modelId="{95B19399-260E-4474-BC3C-F03D228B028F}">
      <dgm:prSet custT="1"/>
      <dgm:spPr/>
      <dgm:t>
        <a:bodyPr/>
        <a:lstStyle/>
        <a:p>
          <a:r>
            <a:rPr lang="es-ES" sz="2000" b="1" dirty="0" smtClean="0"/>
            <a:t>Artículo 7. Textos auténticos</a:t>
          </a:r>
          <a:endParaRPr lang="es-ES" sz="2000" b="1" dirty="0"/>
        </a:p>
      </dgm:t>
    </dgm:pt>
    <dgm:pt modelId="{BFF6E025-99C2-48E8-9D0A-60921F02B99E}" type="parTrans" cxnId="{78B0B7EB-A8E8-49B8-9C8E-3D036A608B54}">
      <dgm:prSet/>
      <dgm:spPr/>
      <dgm:t>
        <a:bodyPr/>
        <a:lstStyle/>
        <a:p>
          <a:endParaRPr lang="es-ES" sz="1400"/>
        </a:p>
      </dgm:t>
    </dgm:pt>
    <dgm:pt modelId="{14A9AFBD-D201-4E69-B702-3257EFE0AE34}" type="sibTrans" cxnId="{78B0B7EB-A8E8-49B8-9C8E-3D036A608B54}">
      <dgm:prSet/>
      <dgm:spPr/>
      <dgm:t>
        <a:bodyPr/>
        <a:lstStyle/>
        <a:p>
          <a:endParaRPr lang="es-ES" sz="1400"/>
        </a:p>
      </dgm:t>
    </dgm:pt>
    <dgm:pt modelId="{6A331A6D-8F17-4EC2-B065-1C56D88C5FD2}">
      <dgm:prSet custT="1"/>
      <dgm:spPr/>
      <dgm:t>
        <a:bodyPr/>
        <a:lstStyle/>
        <a:p>
          <a:r>
            <a:rPr lang="es-ES" sz="2000" dirty="0" smtClean="0"/>
            <a:t>Cualquier Parte puede denunciar el CPTPP mediante una notificación por escrito al depositario (NZ) y los otros países Parte.</a:t>
          </a:r>
          <a:endParaRPr lang="es-ES" sz="2000" dirty="0"/>
        </a:p>
      </dgm:t>
    </dgm:pt>
    <dgm:pt modelId="{620049DE-0227-4109-870E-2F3BA385DC3E}" type="parTrans" cxnId="{5ECD010D-2CC9-401E-80E9-F7EF482AB6E7}">
      <dgm:prSet/>
      <dgm:spPr/>
      <dgm:t>
        <a:bodyPr/>
        <a:lstStyle/>
        <a:p>
          <a:endParaRPr lang="es-ES" sz="1400"/>
        </a:p>
      </dgm:t>
    </dgm:pt>
    <dgm:pt modelId="{E73D2957-24EB-4348-BD35-3EDFDE635943}" type="sibTrans" cxnId="{5ECD010D-2CC9-401E-80E9-F7EF482AB6E7}">
      <dgm:prSet/>
      <dgm:spPr/>
      <dgm:t>
        <a:bodyPr/>
        <a:lstStyle/>
        <a:p>
          <a:endParaRPr lang="es-ES" sz="1400"/>
        </a:p>
      </dgm:t>
    </dgm:pt>
    <dgm:pt modelId="{A434A0E2-A73E-4C26-BAC5-73F7B00A7C45}">
      <dgm:prSet custT="1"/>
      <dgm:spPr/>
      <dgm:t>
        <a:bodyPr/>
        <a:lstStyle/>
        <a:p>
          <a:r>
            <a:rPr lang="es-ES" sz="2000" dirty="0" smtClean="0"/>
            <a:t>Después de la entrada en vigor, cualquier Estado o territorio aduanero distinto podrá adherirse al CPTPP bajo los términos y condiciones previamente acordadas por los países Parte.</a:t>
          </a:r>
          <a:endParaRPr lang="es-ES" sz="2000" dirty="0"/>
        </a:p>
      </dgm:t>
    </dgm:pt>
    <dgm:pt modelId="{CCCEE807-7823-4A70-BEFB-C284E8C7B4EE}" type="parTrans" cxnId="{0C1786BC-7EE4-40DD-81F1-26D4C350160D}">
      <dgm:prSet/>
      <dgm:spPr/>
      <dgm:t>
        <a:bodyPr/>
        <a:lstStyle/>
        <a:p>
          <a:endParaRPr lang="es-ES" sz="1400"/>
        </a:p>
      </dgm:t>
    </dgm:pt>
    <dgm:pt modelId="{1F477B3C-A450-4E13-AC79-EFE184E94FA0}" type="sibTrans" cxnId="{0C1786BC-7EE4-40DD-81F1-26D4C350160D}">
      <dgm:prSet/>
      <dgm:spPr/>
      <dgm:t>
        <a:bodyPr/>
        <a:lstStyle/>
        <a:p>
          <a:endParaRPr lang="es-ES" sz="1400"/>
        </a:p>
      </dgm:t>
    </dgm:pt>
    <dgm:pt modelId="{375961C6-7BA5-4FBB-B953-033A73FAAEF7}">
      <dgm:prSet custT="1"/>
      <dgm:spPr/>
      <dgm:t>
        <a:bodyPr/>
        <a:lstStyle/>
        <a:p>
          <a:r>
            <a:rPr lang="es-ES" sz="2000" dirty="0" smtClean="0"/>
            <a:t>Posibilidad de someter a revisión el Tratado a petición de cualquiera de los países Parte.</a:t>
          </a:r>
          <a:endParaRPr lang="es-ES" sz="2000" dirty="0"/>
        </a:p>
      </dgm:t>
    </dgm:pt>
    <dgm:pt modelId="{AD438FC7-D2DE-487E-B303-D4500628CFD7}" type="parTrans" cxnId="{D6E517B4-5259-46E4-BD82-E562B633E847}">
      <dgm:prSet/>
      <dgm:spPr/>
      <dgm:t>
        <a:bodyPr/>
        <a:lstStyle/>
        <a:p>
          <a:endParaRPr lang="es-ES" sz="1400"/>
        </a:p>
      </dgm:t>
    </dgm:pt>
    <dgm:pt modelId="{33DA80A3-13DC-4E2E-9032-40202CCF7778}" type="sibTrans" cxnId="{D6E517B4-5259-46E4-BD82-E562B633E847}">
      <dgm:prSet/>
      <dgm:spPr/>
      <dgm:t>
        <a:bodyPr/>
        <a:lstStyle/>
        <a:p>
          <a:endParaRPr lang="es-ES" sz="1400"/>
        </a:p>
      </dgm:t>
    </dgm:pt>
    <dgm:pt modelId="{919EBEC9-683B-4374-8B30-5D12F364B187}">
      <dgm:prSet custT="1"/>
      <dgm:spPr/>
      <dgm:t>
        <a:bodyPr/>
        <a:lstStyle/>
        <a:p>
          <a:r>
            <a:rPr lang="es-ES" sz="2000" dirty="0" smtClean="0"/>
            <a:t>Las versiones en inglés, español y francés son igualmente auténticas. En caso de discrepancia el inglés prevalecerá. </a:t>
          </a:r>
          <a:endParaRPr lang="es-ES" sz="2000" dirty="0"/>
        </a:p>
      </dgm:t>
    </dgm:pt>
    <dgm:pt modelId="{F9BC9801-98D2-4870-912E-87AC289E6466}" type="parTrans" cxnId="{5F6548E5-1423-45DF-B9BC-D7BC2DA1F6D5}">
      <dgm:prSet/>
      <dgm:spPr/>
      <dgm:t>
        <a:bodyPr/>
        <a:lstStyle/>
        <a:p>
          <a:endParaRPr lang="es-ES" sz="1400"/>
        </a:p>
      </dgm:t>
    </dgm:pt>
    <dgm:pt modelId="{CA8B6842-F46A-4623-B3DD-51248FC9900D}" type="sibTrans" cxnId="{5F6548E5-1423-45DF-B9BC-D7BC2DA1F6D5}">
      <dgm:prSet/>
      <dgm:spPr/>
      <dgm:t>
        <a:bodyPr/>
        <a:lstStyle/>
        <a:p>
          <a:endParaRPr lang="es-ES" sz="1400"/>
        </a:p>
      </dgm:t>
    </dgm:pt>
    <dgm:pt modelId="{11DF0AD9-E78D-4CCE-B9F7-EAA412DD60F8}" type="pres">
      <dgm:prSet presAssocID="{A1F49957-5D67-415C-9C1A-E763C6AF0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8EC16B-0571-4126-BAE4-53B60930E4B8}" type="pres">
      <dgm:prSet presAssocID="{0BD0D10E-5052-4BE6-A8BF-92B33D265418}" presName="parentLin" presStyleCnt="0"/>
      <dgm:spPr/>
    </dgm:pt>
    <dgm:pt modelId="{83B508D2-CD19-45AA-930E-CA8DAE5A4F02}" type="pres">
      <dgm:prSet presAssocID="{0BD0D10E-5052-4BE6-A8BF-92B33D26541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AE98FFB9-0257-47A8-AB93-7EC86FA3FCAC}" type="pres">
      <dgm:prSet presAssocID="{0BD0D10E-5052-4BE6-A8BF-92B33D2654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48F08-0148-45E1-B2B6-93D5FD5DF500}" type="pres">
      <dgm:prSet presAssocID="{0BD0D10E-5052-4BE6-A8BF-92B33D265418}" presName="negativeSpace" presStyleCnt="0"/>
      <dgm:spPr/>
    </dgm:pt>
    <dgm:pt modelId="{4D6BC9BA-A275-4CCB-87CF-59AED2BFDC69}" type="pres">
      <dgm:prSet presAssocID="{0BD0D10E-5052-4BE6-A8BF-92B33D26541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45203-C060-4951-880C-E4C145CF9790}" type="pres">
      <dgm:prSet presAssocID="{AFBBA9B1-584B-462F-803E-8710275A36C9}" presName="spaceBetweenRectangles" presStyleCnt="0"/>
      <dgm:spPr/>
    </dgm:pt>
    <dgm:pt modelId="{88D48791-554E-4B47-AFA6-28BF875C4918}" type="pres">
      <dgm:prSet presAssocID="{EB00E873-7ADD-400C-8D56-B8EDB1034E30}" presName="parentLin" presStyleCnt="0"/>
      <dgm:spPr/>
    </dgm:pt>
    <dgm:pt modelId="{3B12D7B9-2FAE-407E-8149-BC85748138D3}" type="pres">
      <dgm:prSet presAssocID="{EB00E873-7ADD-400C-8D56-B8EDB1034E30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03F7AA8-9E67-4074-8C4D-C92FFE3E1405}" type="pres">
      <dgm:prSet presAssocID="{EB00E873-7ADD-400C-8D56-B8EDB1034E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D4C728-0F1C-4AFC-89A3-80302AB84936}" type="pres">
      <dgm:prSet presAssocID="{EB00E873-7ADD-400C-8D56-B8EDB1034E30}" presName="negativeSpace" presStyleCnt="0"/>
      <dgm:spPr/>
    </dgm:pt>
    <dgm:pt modelId="{358BA88F-DA0E-4CA4-8AC7-3152478947F5}" type="pres">
      <dgm:prSet presAssocID="{EB00E873-7ADD-400C-8D56-B8EDB1034E3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BCE1E-AD3B-4D30-9812-C3F8FFB05863}" type="pres">
      <dgm:prSet presAssocID="{332442DC-0C17-4183-BD98-19BE05E21E81}" presName="spaceBetweenRectangles" presStyleCnt="0"/>
      <dgm:spPr/>
    </dgm:pt>
    <dgm:pt modelId="{581C8498-893A-42F3-887D-40B696104BFD}" type="pres">
      <dgm:prSet presAssocID="{7629C1D3-B4A5-4045-BC10-935F44B44822}" presName="parentLin" presStyleCnt="0"/>
      <dgm:spPr/>
    </dgm:pt>
    <dgm:pt modelId="{2F558898-0D7E-468B-8991-AA6F9CE1DCFE}" type="pres">
      <dgm:prSet presAssocID="{7629C1D3-B4A5-4045-BC10-935F44B44822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45B12E65-7191-44C6-85E1-69988B100844}" type="pres">
      <dgm:prSet presAssocID="{7629C1D3-B4A5-4045-BC10-935F44B448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EF079-4CCD-4531-9974-86A502597A3E}" type="pres">
      <dgm:prSet presAssocID="{7629C1D3-B4A5-4045-BC10-935F44B44822}" presName="negativeSpace" presStyleCnt="0"/>
      <dgm:spPr/>
    </dgm:pt>
    <dgm:pt modelId="{1B06E720-44A0-44C5-9B6F-021CB9A35A36}" type="pres">
      <dgm:prSet presAssocID="{7629C1D3-B4A5-4045-BC10-935F44B4482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A9CF2-DDA6-467F-AC2B-14A707D07A94}" type="pres">
      <dgm:prSet presAssocID="{ED2F18BD-7E2D-47B4-8D3C-81AC24049A0C}" presName="spaceBetweenRectangles" presStyleCnt="0"/>
      <dgm:spPr/>
    </dgm:pt>
    <dgm:pt modelId="{B41738B2-32C5-41CE-96AF-C440478C70E5}" type="pres">
      <dgm:prSet presAssocID="{95B19399-260E-4474-BC3C-F03D228B028F}" presName="parentLin" presStyleCnt="0"/>
      <dgm:spPr/>
    </dgm:pt>
    <dgm:pt modelId="{CFE181FB-8675-4A67-A592-BFF62ECE83D5}" type="pres">
      <dgm:prSet presAssocID="{95B19399-260E-4474-BC3C-F03D228B028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197BF946-042C-4C1E-A86B-DC000F3E6877}" type="pres">
      <dgm:prSet presAssocID="{95B19399-260E-4474-BC3C-F03D228B02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0822DE-1F2A-42DB-B3E5-7834B1A5E7B3}" type="pres">
      <dgm:prSet presAssocID="{95B19399-260E-4474-BC3C-F03D228B028F}" presName="negativeSpace" presStyleCnt="0"/>
      <dgm:spPr/>
    </dgm:pt>
    <dgm:pt modelId="{B297426E-B8D6-48BE-9E52-0B24BF476E8A}" type="pres">
      <dgm:prSet presAssocID="{95B19399-260E-4474-BC3C-F03D228B028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A558FB-6F9C-44C7-AB20-686FA32E058B}" type="presOf" srcId="{0BD0D10E-5052-4BE6-A8BF-92B33D265418}" destId="{AE98FFB9-0257-47A8-AB93-7EC86FA3FCAC}" srcOrd="1" destOrd="0" presId="urn:microsoft.com/office/officeart/2005/8/layout/list1"/>
    <dgm:cxn modelId="{2D08459F-F3E2-494C-85BB-42A8FDBC1CBD}" type="presOf" srcId="{6A331A6D-8F17-4EC2-B065-1C56D88C5FD2}" destId="{4D6BC9BA-A275-4CCB-87CF-59AED2BFDC69}" srcOrd="0" destOrd="0" presId="urn:microsoft.com/office/officeart/2005/8/layout/list1"/>
    <dgm:cxn modelId="{AE0B7DC9-EB66-4F4E-A081-057BDE13B904}" srcId="{A1F49957-5D67-415C-9C1A-E763C6AF0C3D}" destId="{EB00E873-7ADD-400C-8D56-B8EDB1034E30}" srcOrd="1" destOrd="0" parTransId="{21D53F0E-40D4-40E1-B794-AAA100D68A68}" sibTransId="{332442DC-0C17-4183-BD98-19BE05E21E81}"/>
    <dgm:cxn modelId="{7316A17F-4D49-4D05-9CA5-FF0071979182}" type="presOf" srcId="{375961C6-7BA5-4FBB-B953-033A73FAAEF7}" destId="{1B06E720-44A0-44C5-9B6F-021CB9A35A36}" srcOrd="0" destOrd="0" presId="urn:microsoft.com/office/officeart/2005/8/layout/list1"/>
    <dgm:cxn modelId="{5ECD010D-2CC9-401E-80E9-F7EF482AB6E7}" srcId="{0BD0D10E-5052-4BE6-A8BF-92B33D265418}" destId="{6A331A6D-8F17-4EC2-B065-1C56D88C5FD2}" srcOrd="0" destOrd="0" parTransId="{620049DE-0227-4109-870E-2F3BA385DC3E}" sibTransId="{E73D2957-24EB-4348-BD35-3EDFDE635943}"/>
    <dgm:cxn modelId="{97954582-2321-4736-808C-2958D6C627A8}" type="presOf" srcId="{919EBEC9-683B-4374-8B30-5D12F364B187}" destId="{B297426E-B8D6-48BE-9E52-0B24BF476E8A}" srcOrd="0" destOrd="0" presId="urn:microsoft.com/office/officeart/2005/8/layout/list1"/>
    <dgm:cxn modelId="{D8676FA8-05D4-4306-9BD8-2A5C93AAC12C}" type="presOf" srcId="{7629C1D3-B4A5-4045-BC10-935F44B44822}" destId="{2F558898-0D7E-468B-8991-AA6F9CE1DCFE}" srcOrd="0" destOrd="0" presId="urn:microsoft.com/office/officeart/2005/8/layout/list1"/>
    <dgm:cxn modelId="{7A789A65-ACBC-405A-A8F9-1D802F6879DC}" type="presOf" srcId="{A434A0E2-A73E-4C26-BAC5-73F7B00A7C45}" destId="{358BA88F-DA0E-4CA4-8AC7-3152478947F5}" srcOrd="0" destOrd="0" presId="urn:microsoft.com/office/officeart/2005/8/layout/list1"/>
    <dgm:cxn modelId="{0C1786BC-7EE4-40DD-81F1-26D4C350160D}" srcId="{EB00E873-7ADD-400C-8D56-B8EDB1034E30}" destId="{A434A0E2-A73E-4C26-BAC5-73F7B00A7C45}" srcOrd="0" destOrd="0" parTransId="{CCCEE807-7823-4A70-BEFB-C284E8C7B4EE}" sibTransId="{1F477B3C-A450-4E13-AC79-EFE184E94FA0}"/>
    <dgm:cxn modelId="{78B0B7EB-A8E8-49B8-9C8E-3D036A608B54}" srcId="{A1F49957-5D67-415C-9C1A-E763C6AF0C3D}" destId="{95B19399-260E-4474-BC3C-F03D228B028F}" srcOrd="3" destOrd="0" parTransId="{BFF6E025-99C2-48E8-9D0A-60921F02B99E}" sibTransId="{14A9AFBD-D201-4E69-B702-3257EFE0AE34}"/>
    <dgm:cxn modelId="{D715D8A2-1578-472B-BF1E-92D809E6F28A}" type="presOf" srcId="{95B19399-260E-4474-BC3C-F03D228B028F}" destId="{CFE181FB-8675-4A67-A592-BFF62ECE83D5}" srcOrd="0" destOrd="0" presId="urn:microsoft.com/office/officeart/2005/8/layout/list1"/>
    <dgm:cxn modelId="{A75FB49C-BC52-4375-9BF1-F761D3ED34D5}" type="presOf" srcId="{0BD0D10E-5052-4BE6-A8BF-92B33D265418}" destId="{83B508D2-CD19-45AA-930E-CA8DAE5A4F02}" srcOrd="0" destOrd="0" presId="urn:microsoft.com/office/officeart/2005/8/layout/list1"/>
    <dgm:cxn modelId="{BC96C6C8-38D0-43AC-AE6D-43A13CAAB849}" type="presOf" srcId="{7629C1D3-B4A5-4045-BC10-935F44B44822}" destId="{45B12E65-7191-44C6-85E1-69988B100844}" srcOrd="1" destOrd="0" presId="urn:microsoft.com/office/officeart/2005/8/layout/list1"/>
    <dgm:cxn modelId="{66B4812C-DD84-4E9B-831E-21B3BFE2BAF4}" type="presOf" srcId="{EB00E873-7ADD-400C-8D56-B8EDB1034E30}" destId="{3B12D7B9-2FAE-407E-8149-BC85748138D3}" srcOrd="0" destOrd="0" presId="urn:microsoft.com/office/officeart/2005/8/layout/list1"/>
    <dgm:cxn modelId="{5F6548E5-1423-45DF-B9BC-D7BC2DA1F6D5}" srcId="{95B19399-260E-4474-BC3C-F03D228B028F}" destId="{919EBEC9-683B-4374-8B30-5D12F364B187}" srcOrd="0" destOrd="0" parTransId="{F9BC9801-98D2-4870-912E-87AC289E6466}" sibTransId="{CA8B6842-F46A-4623-B3DD-51248FC9900D}"/>
    <dgm:cxn modelId="{F0F0212D-DF7A-4707-A25C-DBC7C03FDF2B}" type="presOf" srcId="{EB00E873-7ADD-400C-8D56-B8EDB1034E30}" destId="{D03F7AA8-9E67-4074-8C4D-C92FFE3E1405}" srcOrd="1" destOrd="0" presId="urn:microsoft.com/office/officeart/2005/8/layout/list1"/>
    <dgm:cxn modelId="{64BC9BA6-E567-422F-A41E-CEE7B798E217}" type="presOf" srcId="{95B19399-260E-4474-BC3C-F03D228B028F}" destId="{197BF946-042C-4C1E-A86B-DC000F3E6877}" srcOrd="1" destOrd="0" presId="urn:microsoft.com/office/officeart/2005/8/layout/list1"/>
    <dgm:cxn modelId="{78BD5565-9F06-4907-8D73-764517C557F6}" srcId="{A1F49957-5D67-415C-9C1A-E763C6AF0C3D}" destId="{7629C1D3-B4A5-4045-BC10-935F44B44822}" srcOrd="2" destOrd="0" parTransId="{89A646F8-D44E-41F7-A843-6DD00DFA4ABA}" sibTransId="{ED2F18BD-7E2D-47B4-8D3C-81AC24049A0C}"/>
    <dgm:cxn modelId="{B515BE95-D5DC-44C9-8818-24E12A921C5F}" srcId="{A1F49957-5D67-415C-9C1A-E763C6AF0C3D}" destId="{0BD0D10E-5052-4BE6-A8BF-92B33D265418}" srcOrd="0" destOrd="0" parTransId="{B1031FDD-0C4A-424C-A6BC-3A3EFD0C57D5}" sibTransId="{AFBBA9B1-584B-462F-803E-8710275A36C9}"/>
    <dgm:cxn modelId="{D6E517B4-5259-46E4-BD82-E562B633E847}" srcId="{7629C1D3-B4A5-4045-BC10-935F44B44822}" destId="{375961C6-7BA5-4FBB-B953-033A73FAAEF7}" srcOrd="0" destOrd="0" parTransId="{AD438FC7-D2DE-487E-B303-D4500628CFD7}" sibTransId="{33DA80A3-13DC-4E2E-9032-40202CCF7778}"/>
    <dgm:cxn modelId="{320236ED-4149-4F87-B8EA-5093C3914F18}" type="presOf" srcId="{A1F49957-5D67-415C-9C1A-E763C6AF0C3D}" destId="{11DF0AD9-E78D-4CCE-B9F7-EAA412DD60F8}" srcOrd="0" destOrd="0" presId="urn:microsoft.com/office/officeart/2005/8/layout/list1"/>
    <dgm:cxn modelId="{A8DED9B9-194E-4C30-B6E9-3CABF33A3468}" type="presParOf" srcId="{11DF0AD9-E78D-4CCE-B9F7-EAA412DD60F8}" destId="{7C8EC16B-0571-4126-BAE4-53B60930E4B8}" srcOrd="0" destOrd="0" presId="urn:microsoft.com/office/officeart/2005/8/layout/list1"/>
    <dgm:cxn modelId="{29BADC3C-67EB-448F-8CE1-B7A87D02A078}" type="presParOf" srcId="{7C8EC16B-0571-4126-BAE4-53B60930E4B8}" destId="{83B508D2-CD19-45AA-930E-CA8DAE5A4F02}" srcOrd="0" destOrd="0" presId="urn:microsoft.com/office/officeart/2005/8/layout/list1"/>
    <dgm:cxn modelId="{F50952BE-0E2C-4A9B-B3E1-8D6FBB9544A8}" type="presParOf" srcId="{7C8EC16B-0571-4126-BAE4-53B60930E4B8}" destId="{AE98FFB9-0257-47A8-AB93-7EC86FA3FCAC}" srcOrd="1" destOrd="0" presId="urn:microsoft.com/office/officeart/2005/8/layout/list1"/>
    <dgm:cxn modelId="{19FD7E7B-2010-43B9-A404-7BAE29536133}" type="presParOf" srcId="{11DF0AD9-E78D-4CCE-B9F7-EAA412DD60F8}" destId="{C3E48F08-0148-45E1-B2B6-93D5FD5DF500}" srcOrd="1" destOrd="0" presId="urn:microsoft.com/office/officeart/2005/8/layout/list1"/>
    <dgm:cxn modelId="{9F1C458F-12ED-4286-9F4E-9B8071BD3E42}" type="presParOf" srcId="{11DF0AD9-E78D-4CCE-B9F7-EAA412DD60F8}" destId="{4D6BC9BA-A275-4CCB-87CF-59AED2BFDC69}" srcOrd="2" destOrd="0" presId="urn:microsoft.com/office/officeart/2005/8/layout/list1"/>
    <dgm:cxn modelId="{7A47E6A9-1E4F-44DC-B1FE-DC48DB9ABD82}" type="presParOf" srcId="{11DF0AD9-E78D-4CCE-B9F7-EAA412DD60F8}" destId="{91345203-C060-4951-880C-E4C145CF9790}" srcOrd="3" destOrd="0" presId="urn:microsoft.com/office/officeart/2005/8/layout/list1"/>
    <dgm:cxn modelId="{98970036-0641-46D8-A85A-52E6CCB22DCA}" type="presParOf" srcId="{11DF0AD9-E78D-4CCE-B9F7-EAA412DD60F8}" destId="{88D48791-554E-4B47-AFA6-28BF875C4918}" srcOrd="4" destOrd="0" presId="urn:microsoft.com/office/officeart/2005/8/layout/list1"/>
    <dgm:cxn modelId="{E739704E-4E73-47D0-B9C5-82D5037ACAF9}" type="presParOf" srcId="{88D48791-554E-4B47-AFA6-28BF875C4918}" destId="{3B12D7B9-2FAE-407E-8149-BC85748138D3}" srcOrd="0" destOrd="0" presId="urn:microsoft.com/office/officeart/2005/8/layout/list1"/>
    <dgm:cxn modelId="{A3F5C85C-D333-4C4D-9E1B-7BC9AE8C5B12}" type="presParOf" srcId="{88D48791-554E-4B47-AFA6-28BF875C4918}" destId="{D03F7AA8-9E67-4074-8C4D-C92FFE3E1405}" srcOrd="1" destOrd="0" presId="urn:microsoft.com/office/officeart/2005/8/layout/list1"/>
    <dgm:cxn modelId="{2AD779FD-C0A4-4D67-82BC-6265F3FA950E}" type="presParOf" srcId="{11DF0AD9-E78D-4CCE-B9F7-EAA412DD60F8}" destId="{16D4C728-0F1C-4AFC-89A3-80302AB84936}" srcOrd="5" destOrd="0" presId="urn:microsoft.com/office/officeart/2005/8/layout/list1"/>
    <dgm:cxn modelId="{45F23B92-492D-4A80-B185-30681DAED805}" type="presParOf" srcId="{11DF0AD9-E78D-4CCE-B9F7-EAA412DD60F8}" destId="{358BA88F-DA0E-4CA4-8AC7-3152478947F5}" srcOrd="6" destOrd="0" presId="urn:microsoft.com/office/officeart/2005/8/layout/list1"/>
    <dgm:cxn modelId="{8264DE36-16B6-49F0-870D-4A6824437111}" type="presParOf" srcId="{11DF0AD9-E78D-4CCE-B9F7-EAA412DD60F8}" destId="{7E8BCE1E-AD3B-4D30-9812-C3F8FFB05863}" srcOrd="7" destOrd="0" presId="urn:microsoft.com/office/officeart/2005/8/layout/list1"/>
    <dgm:cxn modelId="{9B3570B1-E891-43FF-8467-DC6A30A865A2}" type="presParOf" srcId="{11DF0AD9-E78D-4CCE-B9F7-EAA412DD60F8}" destId="{581C8498-893A-42F3-887D-40B696104BFD}" srcOrd="8" destOrd="0" presId="urn:microsoft.com/office/officeart/2005/8/layout/list1"/>
    <dgm:cxn modelId="{04E06968-0CE9-4F3D-8DA5-33343554A507}" type="presParOf" srcId="{581C8498-893A-42F3-887D-40B696104BFD}" destId="{2F558898-0D7E-468B-8991-AA6F9CE1DCFE}" srcOrd="0" destOrd="0" presId="urn:microsoft.com/office/officeart/2005/8/layout/list1"/>
    <dgm:cxn modelId="{E4AD504E-A9AF-495C-A243-336CBFA38CF4}" type="presParOf" srcId="{581C8498-893A-42F3-887D-40B696104BFD}" destId="{45B12E65-7191-44C6-85E1-69988B100844}" srcOrd="1" destOrd="0" presId="urn:microsoft.com/office/officeart/2005/8/layout/list1"/>
    <dgm:cxn modelId="{5A63ACBC-8C65-4E76-BF35-299A7677E44F}" type="presParOf" srcId="{11DF0AD9-E78D-4CCE-B9F7-EAA412DD60F8}" destId="{DD3EF079-4CCD-4531-9974-86A502597A3E}" srcOrd="9" destOrd="0" presId="urn:microsoft.com/office/officeart/2005/8/layout/list1"/>
    <dgm:cxn modelId="{7076656F-3546-4F27-8E72-A0958FA71731}" type="presParOf" srcId="{11DF0AD9-E78D-4CCE-B9F7-EAA412DD60F8}" destId="{1B06E720-44A0-44C5-9B6F-021CB9A35A36}" srcOrd="10" destOrd="0" presId="urn:microsoft.com/office/officeart/2005/8/layout/list1"/>
    <dgm:cxn modelId="{04F258D5-AB61-4100-BB3F-865B81C91E57}" type="presParOf" srcId="{11DF0AD9-E78D-4CCE-B9F7-EAA412DD60F8}" destId="{582A9CF2-DDA6-467F-AC2B-14A707D07A94}" srcOrd="11" destOrd="0" presId="urn:microsoft.com/office/officeart/2005/8/layout/list1"/>
    <dgm:cxn modelId="{EBD13E35-C231-44C7-B1D2-2A471C04B09B}" type="presParOf" srcId="{11DF0AD9-E78D-4CCE-B9F7-EAA412DD60F8}" destId="{B41738B2-32C5-41CE-96AF-C440478C70E5}" srcOrd="12" destOrd="0" presId="urn:microsoft.com/office/officeart/2005/8/layout/list1"/>
    <dgm:cxn modelId="{0CB043D9-1D04-42FA-BBD2-CA1893ACCBDC}" type="presParOf" srcId="{B41738B2-32C5-41CE-96AF-C440478C70E5}" destId="{CFE181FB-8675-4A67-A592-BFF62ECE83D5}" srcOrd="0" destOrd="0" presId="urn:microsoft.com/office/officeart/2005/8/layout/list1"/>
    <dgm:cxn modelId="{6CCB2747-FE96-433B-972E-313113DC1534}" type="presParOf" srcId="{B41738B2-32C5-41CE-96AF-C440478C70E5}" destId="{197BF946-042C-4C1E-A86B-DC000F3E6877}" srcOrd="1" destOrd="0" presId="urn:microsoft.com/office/officeart/2005/8/layout/list1"/>
    <dgm:cxn modelId="{A5F3E811-C09B-41A3-A8F1-4E94C4DAFD75}" type="presParOf" srcId="{11DF0AD9-E78D-4CCE-B9F7-EAA412DD60F8}" destId="{8A0822DE-1F2A-42DB-B3E5-7834B1A5E7B3}" srcOrd="13" destOrd="0" presId="urn:microsoft.com/office/officeart/2005/8/layout/list1"/>
    <dgm:cxn modelId="{4919C318-56A6-45D1-BBD1-C0F6ECA7A64B}" type="presParOf" srcId="{11DF0AD9-E78D-4CCE-B9F7-EAA412DD60F8}" destId="{B297426E-B8D6-48BE-9E52-0B24BF476E8A}" srcOrd="14" destOrd="0" presId="urn:microsoft.com/office/officeart/2005/8/layout/list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C4A3E1-5617-4BD0-A4CE-6811CF94ABB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FA9D50-E2C1-42F5-A982-03C83A986A4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000" dirty="0" smtClean="0"/>
            <a:t>Conclusión de negociaciones  </a:t>
          </a:r>
          <a:endParaRPr lang="en-US" sz="2000" dirty="0"/>
        </a:p>
      </dgm:t>
    </dgm:pt>
    <dgm:pt modelId="{C0E7A260-A0DE-431E-AF9F-AB010A4BF0AE}" type="parTrans" cxnId="{01B51026-1BD2-4E84-A53F-5CA5D24E11B7}">
      <dgm:prSet/>
      <dgm:spPr/>
      <dgm:t>
        <a:bodyPr/>
        <a:lstStyle/>
        <a:p>
          <a:endParaRPr lang="en-US"/>
        </a:p>
      </dgm:t>
    </dgm:pt>
    <dgm:pt modelId="{B4870EF0-4037-4744-9BFF-AECD949A8324}" type="sibTrans" cxnId="{01B51026-1BD2-4E84-A53F-5CA5D24E11B7}">
      <dgm:prSet/>
      <dgm:spPr/>
      <dgm:t>
        <a:bodyPr/>
        <a:lstStyle/>
        <a:p>
          <a:endParaRPr lang="en-US"/>
        </a:p>
      </dgm:t>
    </dgm:pt>
    <dgm:pt modelId="{F33A09B6-E47E-4E30-9B43-AAE2A5AD0920}">
      <dgm:prSet phldrT="[Texto]" custT="1"/>
      <dgm:spPr/>
      <dgm:t>
        <a:bodyPr/>
        <a:lstStyle/>
        <a:p>
          <a:r>
            <a:rPr lang="es-MX" sz="1800" dirty="0" smtClean="0"/>
            <a:t>22 y 23 de enero de 2018 en Tokio, Japón</a:t>
          </a:r>
          <a:endParaRPr lang="en-US" sz="1800" dirty="0"/>
        </a:p>
      </dgm:t>
    </dgm:pt>
    <dgm:pt modelId="{6B565A9B-6A0F-4A09-AFF0-F9F64EBC8B02}" type="parTrans" cxnId="{5F2DD0B1-0603-435E-B15C-C1124C16F492}">
      <dgm:prSet/>
      <dgm:spPr/>
      <dgm:t>
        <a:bodyPr/>
        <a:lstStyle/>
        <a:p>
          <a:endParaRPr lang="en-US"/>
        </a:p>
      </dgm:t>
    </dgm:pt>
    <dgm:pt modelId="{0093A319-1A90-4AF5-8804-0262877671FE}" type="sibTrans" cxnId="{5F2DD0B1-0603-435E-B15C-C1124C16F492}">
      <dgm:prSet/>
      <dgm:spPr/>
      <dgm:t>
        <a:bodyPr/>
        <a:lstStyle/>
        <a:p>
          <a:endParaRPr lang="en-US"/>
        </a:p>
      </dgm:t>
    </dgm:pt>
    <dgm:pt modelId="{F1A8D82B-4A67-4F0F-BC7D-E46DFBC2BFD2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000" dirty="0" smtClean="0"/>
            <a:t>Firma del CPTPP</a:t>
          </a:r>
          <a:endParaRPr lang="en-US" sz="2000" dirty="0"/>
        </a:p>
      </dgm:t>
    </dgm:pt>
    <dgm:pt modelId="{D3BED5E9-F001-4A47-AE09-495F79EF9544}" type="parTrans" cxnId="{617FB897-040B-4F04-852C-44B9E135F875}">
      <dgm:prSet/>
      <dgm:spPr/>
      <dgm:t>
        <a:bodyPr/>
        <a:lstStyle/>
        <a:p>
          <a:endParaRPr lang="en-US"/>
        </a:p>
      </dgm:t>
    </dgm:pt>
    <dgm:pt modelId="{54162B4E-2C96-4899-95D5-8000338D6D82}" type="sibTrans" cxnId="{617FB897-040B-4F04-852C-44B9E135F875}">
      <dgm:prSet/>
      <dgm:spPr/>
      <dgm:t>
        <a:bodyPr/>
        <a:lstStyle/>
        <a:p>
          <a:endParaRPr lang="en-US"/>
        </a:p>
      </dgm:t>
    </dgm:pt>
    <dgm:pt modelId="{63E3E214-FD9C-49FB-9BA2-8864771EF6AE}">
      <dgm:prSet phldrT="[Texto]" custT="1"/>
      <dgm:spPr>
        <a:solidFill>
          <a:srgbClr val="0000FF"/>
        </a:solidFill>
      </dgm:spPr>
      <dgm:t>
        <a:bodyPr/>
        <a:lstStyle/>
        <a:p>
          <a:r>
            <a:rPr lang="es-MX" sz="2000" b="1" dirty="0" smtClean="0"/>
            <a:t>El Senado de la República aprobó el CPTPP el 24 de abril de 2018</a:t>
          </a:r>
          <a:endParaRPr lang="en-US" sz="2000" b="1" dirty="0"/>
        </a:p>
      </dgm:t>
    </dgm:pt>
    <dgm:pt modelId="{BE2BF816-81DC-4E82-A2D6-8F1F0AB1BFCC}" type="parTrans" cxnId="{DC7B5C74-AE64-4B90-AFCE-EF4ED5AAB2A4}">
      <dgm:prSet/>
      <dgm:spPr/>
      <dgm:t>
        <a:bodyPr/>
        <a:lstStyle/>
        <a:p>
          <a:endParaRPr lang="en-US"/>
        </a:p>
      </dgm:t>
    </dgm:pt>
    <dgm:pt modelId="{175B69F3-C55F-4B3D-BCAD-6341DC43AA90}" type="sibTrans" cxnId="{DC7B5C74-AE64-4B90-AFCE-EF4ED5AAB2A4}">
      <dgm:prSet/>
      <dgm:spPr/>
      <dgm:t>
        <a:bodyPr/>
        <a:lstStyle/>
        <a:p>
          <a:endParaRPr lang="en-US"/>
        </a:p>
      </dgm:t>
    </dgm:pt>
    <dgm:pt modelId="{308AD9FD-2361-4CE1-B9DB-7105E883727B}">
      <dgm:prSet phldrT="[Texto]" custT="1"/>
      <dgm:spPr/>
      <dgm:t>
        <a:bodyPr/>
        <a:lstStyle/>
        <a:p>
          <a:r>
            <a:rPr lang="es-MX" sz="1800" dirty="0" smtClean="0"/>
            <a:t>Procesos legislativos internos para aprobar el CPTPP en cada uno de los 11 países.</a:t>
          </a:r>
          <a:endParaRPr lang="en-US" sz="1800" dirty="0"/>
        </a:p>
      </dgm:t>
    </dgm:pt>
    <dgm:pt modelId="{2751F19F-F4A5-4458-BBBF-28E0A4609E59}" type="parTrans" cxnId="{0E9F3B0E-0355-42DD-9D27-55205BCA011A}">
      <dgm:prSet/>
      <dgm:spPr/>
      <dgm:t>
        <a:bodyPr/>
        <a:lstStyle/>
        <a:p>
          <a:endParaRPr lang="en-US"/>
        </a:p>
      </dgm:t>
    </dgm:pt>
    <dgm:pt modelId="{094A2060-BCAF-409A-95F4-67285D865DF8}" type="sibTrans" cxnId="{0E9F3B0E-0355-42DD-9D27-55205BCA011A}">
      <dgm:prSet/>
      <dgm:spPr/>
      <dgm:t>
        <a:bodyPr/>
        <a:lstStyle/>
        <a:p>
          <a:endParaRPr lang="en-US"/>
        </a:p>
      </dgm:t>
    </dgm:pt>
    <dgm:pt modelId="{ED12DE57-2F7E-475F-AFCB-5DA13C34815C}">
      <dgm:prSet phldrT="[Texto]" custT="1"/>
      <dgm:spPr/>
      <dgm:t>
        <a:bodyPr/>
        <a:lstStyle/>
        <a:p>
          <a:endParaRPr lang="en-US" sz="1800" dirty="0"/>
        </a:p>
      </dgm:t>
    </dgm:pt>
    <dgm:pt modelId="{65A81FD3-69E4-4383-AA8B-F59810DC3835}" type="parTrans" cxnId="{3F41B77B-F538-40A0-89D4-F74B4300ABE8}">
      <dgm:prSet/>
      <dgm:spPr/>
      <dgm:t>
        <a:bodyPr/>
        <a:lstStyle/>
        <a:p>
          <a:endParaRPr lang="en-US"/>
        </a:p>
      </dgm:t>
    </dgm:pt>
    <dgm:pt modelId="{418E3696-1B62-400E-9881-D64DC5B7DE71}" type="sibTrans" cxnId="{3F41B77B-F538-40A0-89D4-F74B4300ABE8}">
      <dgm:prSet/>
      <dgm:spPr/>
      <dgm:t>
        <a:bodyPr/>
        <a:lstStyle/>
        <a:p>
          <a:endParaRPr lang="en-US"/>
        </a:p>
      </dgm:t>
    </dgm:pt>
    <dgm:pt modelId="{C18C491A-6503-4DEB-AA24-F3DCFD140D96}">
      <dgm:prSet custT="1"/>
      <dgm:spPr/>
      <dgm:t>
        <a:bodyPr/>
        <a:lstStyle/>
        <a:p>
          <a:r>
            <a:rPr lang="es-ES" sz="1800" dirty="0" smtClean="0"/>
            <a:t>8 de marzo de 2018 en Santiago de Chile</a:t>
          </a:r>
          <a:endParaRPr lang="es-ES" sz="1800" dirty="0"/>
        </a:p>
      </dgm:t>
    </dgm:pt>
    <dgm:pt modelId="{22087C59-BA1F-42E3-B23D-91E3192D1A11}" type="parTrans" cxnId="{4B34A1D5-3940-4658-A556-9A29B61332FE}">
      <dgm:prSet/>
      <dgm:spPr/>
      <dgm:t>
        <a:bodyPr/>
        <a:lstStyle/>
        <a:p>
          <a:endParaRPr lang="es-ES"/>
        </a:p>
      </dgm:t>
    </dgm:pt>
    <dgm:pt modelId="{9DD146AC-92B1-41FA-8900-21D5B962D7FD}" type="sibTrans" cxnId="{4B34A1D5-3940-4658-A556-9A29B61332FE}">
      <dgm:prSet/>
      <dgm:spPr/>
      <dgm:t>
        <a:bodyPr/>
        <a:lstStyle/>
        <a:p>
          <a:endParaRPr lang="es-ES"/>
        </a:p>
      </dgm:t>
    </dgm:pt>
    <dgm:pt modelId="{265D99CC-F458-441A-939E-DC8BB06A953D}" type="pres">
      <dgm:prSet presAssocID="{17C4A3E1-5617-4BD0-A4CE-6811CF94AB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0F5E8-EC84-447C-A6C3-68DED5864970}" type="pres">
      <dgm:prSet presAssocID="{17C4A3E1-5617-4BD0-A4CE-6811CF94ABB7}" presName="tSp" presStyleCnt="0"/>
      <dgm:spPr/>
    </dgm:pt>
    <dgm:pt modelId="{2CA4A48C-789E-4349-9C35-0F40FB4973D1}" type="pres">
      <dgm:prSet presAssocID="{17C4A3E1-5617-4BD0-A4CE-6811CF94ABB7}" presName="bSp" presStyleCnt="0"/>
      <dgm:spPr/>
    </dgm:pt>
    <dgm:pt modelId="{6A3D0B30-A053-4082-8B50-36DA4D690E04}" type="pres">
      <dgm:prSet presAssocID="{17C4A3E1-5617-4BD0-A4CE-6811CF94ABB7}" presName="process" presStyleCnt="0"/>
      <dgm:spPr/>
    </dgm:pt>
    <dgm:pt modelId="{94A6FD69-B86E-414F-A879-F730D4552C7B}" type="pres">
      <dgm:prSet presAssocID="{AEFA9D50-E2C1-42F5-A982-03C83A986A43}" presName="composite1" presStyleCnt="0"/>
      <dgm:spPr/>
    </dgm:pt>
    <dgm:pt modelId="{29FEA6C1-D531-4FD8-A575-64761743E540}" type="pres">
      <dgm:prSet presAssocID="{AEFA9D50-E2C1-42F5-A982-03C83A986A43}" presName="dummyNode1" presStyleLbl="node1" presStyleIdx="0" presStyleCnt="3"/>
      <dgm:spPr/>
    </dgm:pt>
    <dgm:pt modelId="{49AA57FB-311B-415E-BDB6-3FD8CAC9C215}" type="pres">
      <dgm:prSet presAssocID="{AEFA9D50-E2C1-42F5-A982-03C83A986A4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1C208-FF2F-44D8-91C3-3D02856D4F8B}" type="pres">
      <dgm:prSet presAssocID="{AEFA9D50-E2C1-42F5-A982-03C83A986A4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C5FF2-26A0-4BF8-A5C3-5D6AD6AECE90}" type="pres">
      <dgm:prSet presAssocID="{AEFA9D50-E2C1-42F5-A982-03C83A986A43}" presName="parentNode1" presStyleLbl="node1" presStyleIdx="0" presStyleCnt="3" custScaleX="115058" custScaleY="148990" custLinFactNeighborY="48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BEE61-61A8-4A36-9AC7-3761564A4CA3}" type="pres">
      <dgm:prSet presAssocID="{AEFA9D50-E2C1-42F5-A982-03C83A986A43}" presName="connSite1" presStyleCnt="0"/>
      <dgm:spPr/>
    </dgm:pt>
    <dgm:pt modelId="{DD76C80F-B21E-4212-B1EE-D074E4037AF6}" type="pres">
      <dgm:prSet presAssocID="{B4870EF0-4037-4744-9BFF-AECD949A8324}" presName="Name9" presStyleLbl="sibTrans2D1" presStyleIdx="0" presStyleCnt="2"/>
      <dgm:spPr/>
      <dgm:t>
        <a:bodyPr/>
        <a:lstStyle/>
        <a:p>
          <a:endParaRPr lang="en-US"/>
        </a:p>
      </dgm:t>
    </dgm:pt>
    <dgm:pt modelId="{C3AED06D-6EBF-4BBD-B53F-65C7A137CED7}" type="pres">
      <dgm:prSet presAssocID="{F1A8D82B-4A67-4F0F-BC7D-E46DFBC2BFD2}" presName="composite2" presStyleCnt="0"/>
      <dgm:spPr/>
    </dgm:pt>
    <dgm:pt modelId="{099FE9E1-717B-4DEF-B648-6E26026C3B91}" type="pres">
      <dgm:prSet presAssocID="{F1A8D82B-4A67-4F0F-BC7D-E46DFBC2BFD2}" presName="dummyNode2" presStyleLbl="node1" presStyleIdx="0" presStyleCnt="3"/>
      <dgm:spPr/>
    </dgm:pt>
    <dgm:pt modelId="{2551F2C8-E81E-471B-B47A-CB086C735F36}" type="pres">
      <dgm:prSet presAssocID="{F1A8D82B-4A67-4F0F-BC7D-E46DFBC2BFD2}" presName="childNode2" presStyleLbl="bgAcc1" presStyleIdx="1" presStyleCnt="3" custScaleX="120194" custScaleY="119521" custLinFactNeighborX="-11122" custLinFactNeighborY="10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94CDF-D8CE-4853-9753-95FD115E819D}" type="pres">
      <dgm:prSet presAssocID="{F1A8D82B-4A67-4F0F-BC7D-E46DFBC2BFD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A2361-9848-41E1-9A98-D3A940A34C30}" type="pres">
      <dgm:prSet presAssocID="{F1A8D82B-4A67-4F0F-BC7D-E46DFBC2BFD2}" presName="parentNode2" presStyleLbl="node1" presStyleIdx="1" presStyleCnt="3" custScaleX="111192" custScaleY="148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8374-B492-4356-BBC4-EFD5BB8752D2}" type="pres">
      <dgm:prSet presAssocID="{F1A8D82B-4A67-4F0F-BC7D-E46DFBC2BFD2}" presName="connSite2" presStyleCnt="0"/>
      <dgm:spPr/>
    </dgm:pt>
    <dgm:pt modelId="{69ED5A9C-5D43-451D-BF66-8674C1C392FD}" type="pres">
      <dgm:prSet presAssocID="{54162B4E-2C96-4899-95D5-8000338D6D82}" presName="Name18" presStyleLbl="sibTrans2D1" presStyleIdx="1" presStyleCnt="2"/>
      <dgm:spPr/>
      <dgm:t>
        <a:bodyPr/>
        <a:lstStyle/>
        <a:p>
          <a:endParaRPr lang="en-US"/>
        </a:p>
      </dgm:t>
    </dgm:pt>
    <dgm:pt modelId="{B3ABB0F7-9A41-459E-8EE8-EE0826506379}" type="pres">
      <dgm:prSet presAssocID="{63E3E214-FD9C-49FB-9BA2-8864771EF6AE}" presName="composite1" presStyleCnt="0"/>
      <dgm:spPr/>
    </dgm:pt>
    <dgm:pt modelId="{A838C302-222A-44AD-80F8-6A280EDB30F1}" type="pres">
      <dgm:prSet presAssocID="{63E3E214-FD9C-49FB-9BA2-8864771EF6AE}" presName="dummyNode1" presStyleLbl="node1" presStyleIdx="1" presStyleCnt="3"/>
      <dgm:spPr/>
    </dgm:pt>
    <dgm:pt modelId="{FBE29AC4-CF59-4648-ACD3-F276CA890FF3}" type="pres">
      <dgm:prSet presAssocID="{63E3E214-FD9C-49FB-9BA2-8864771EF6AE}" presName="childNode1" presStyleLbl="bgAcc1" presStyleIdx="2" presStyleCnt="3" custScaleX="166973" custLinFactNeighborY="-3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C742-56DF-48E6-8A27-4A8FAF781E6C}" type="pres">
      <dgm:prSet presAssocID="{63E3E214-FD9C-49FB-9BA2-8864771EF6A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9D0B1-083C-4320-9BA6-1947F4A62DCA}" type="pres">
      <dgm:prSet presAssocID="{63E3E214-FD9C-49FB-9BA2-8864771EF6AE}" presName="parentNode1" presStyleLbl="node1" presStyleIdx="2" presStyleCnt="3" custScaleX="265802" custScaleY="198636" custLinFactY="43371" custLinFactNeighborX="-1730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4766F-BC23-4CE9-A583-65E613C339DA}" type="pres">
      <dgm:prSet presAssocID="{63E3E214-FD9C-49FB-9BA2-8864771EF6AE}" presName="connSite1" presStyleCnt="0"/>
      <dgm:spPr/>
    </dgm:pt>
  </dgm:ptLst>
  <dgm:cxnLst>
    <dgm:cxn modelId="{51D3A39C-4D57-4985-AB3D-D84085F1D039}" type="presOf" srcId="{AEFA9D50-E2C1-42F5-A982-03C83A986A43}" destId="{E5AC5FF2-26A0-4BF8-A5C3-5D6AD6AECE90}" srcOrd="0" destOrd="0" presId="urn:microsoft.com/office/officeart/2005/8/layout/hProcess4"/>
    <dgm:cxn modelId="{0E9F3B0E-0355-42DD-9D27-55205BCA011A}" srcId="{63E3E214-FD9C-49FB-9BA2-8864771EF6AE}" destId="{308AD9FD-2361-4CE1-B9DB-7105E883727B}" srcOrd="0" destOrd="0" parTransId="{2751F19F-F4A5-4458-BBBF-28E0A4609E59}" sibTransId="{094A2060-BCAF-409A-95F4-67285D865DF8}"/>
    <dgm:cxn modelId="{04056992-DA41-4F68-9AA0-87F9BB9A81A0}" type="presOf" srcId="{C18C491A-6503-4DEB-AA24-F3DCFD140D96}" destId="{17D94CDF-D8CE-4853-9753-95FD115E819D}" srcOrd="1" destOrd="0" presId="urn:microsoft.com/office/officeart/2005/8/layout/hProcess4"/>
    <dgm:cxn modelId="{617FB897-040B-4F04-852C-44B9E135F875}" srcId="{17C4A3E1-5617-4BD0-A4CE-6811CF94ABB7}" destId="{F1A8D82B-4A67-4F0F-BC7D-E46DFBC2BFD2}" srcOrd="1" destOrd="0" parTransId="{D3BED5E9-F001-4A47-AE09-495F79EF9544}" sibTransId="{54162B4E-2C96-4899-95D5-8000338D6D82}"/>
    <dgm:cxn modelId="{DC7B5C74-AE64-4B90-AFCE-EF4ED5AAB2A4}" srcId="{17C4A3E1-5617-4BD0-A4CE-6811CF94ABB7}" destId="{63E3E214-FD9C-49FB-9BA2-8864771EF6AE}" srcOrd="2" destOrd="0" parTransId="{BE2BF816-81DC-4E82-A2D6-8F1F0AB1BFCC}" sibTransId="{175B69F3-C55F-4B3D-BCAD-6341DC43AA90}"/>
    <dgm:cxn modelId="{628FC0D0-DF06-4602-883A-FF0433928214}" type="presOf" srcId="{ED12DE57-2F7E-475F-AFCB-5DA13C34815C}" destId="{FBE29AC4-CF59-4648-ACD3-F276CA890FF3}" srcOrd="0" destOrd="1" presId="urn:microsoft.com/office/officeart/2005/8/layout/hProcess4"/>
    <dgm:cxn modelId="{16B5C63A-A4C9-4513-AAA4-CCAA743D2B6D}" type="presOf" srcId="{ED12DE57-2F7E-475F-AFCB-5DA13C34815C}" destId="{268AC742-56DF-48E6-8A27-4A8FAF781E6C}" srcOrd="1" destOrd="1" presId="urn:microsoft.com/office/officeart/2005/8/layout/hProcess4"/>
    <dgm:cxn modelId="{EB4B272E-AC92-46B6-9D04-C63B87DFC00D}" type="presOf" srcId="{F1A8D82B-4A67-4F0F-BC7D-E46DFBC2BFD2}" destId="{C3BA2361-9848-41E1-9A98-D3A940A34C30}" srcOrd="0" destOrd="0" presId="urn:microsoft.com/office/officeart/2005/8/layout/hProcess4"/>
    <dgm:cxn modelId="{D6FDD92A-DFD1-448F-A080-FF9D8FFA1ED0}" type="presOf" srcId="{54162B4E-2C96-4899-95D5-8000338D6D82}" destId="{69ED5A9C-5D43-451D-BF66-8674C1C392FD}" srcOrd="0" destOrd="0" presId="urn:microsoft.com/office/officeart/2005/8/layout/hProcess4"/>
    <dgm:cxn modelId="{7927CCF8-4195-4394-AC29-1F392C354CB3}" type="presOf" srcId="{63E3E214-FD9C-49FB-9BA2-8864771EF6AE}" destId="{9D49D0B1-083C-4320-9BA6-1947F4A62DCA}" srcOrd="0" destOrd="0" presId="urn:microsoft.com/office/officeart/2005/8/layout/hProcess4"/>
    <dgm:cxn modelId="{C1EFC06A-9780-4294-A107-06D666C9F85B}" type="presOf" srcId="{F33A09B6-E47E-4E30-9B43-AAE2A5AD0920}" destId="{FC81C208-FF2F-44D8-91C3-3D02856D4F8B}" srcOrd="1" destOrd="0" presId="urn:microsoft.com/office/officeart/2005/8/layout/hProcess4"/>
    <dgm:cxn modelId="{B08F78E0-EAA7-4497-886E-04F58FEEAD42}" type="presOf" srcId="{308AD9FD-2361-4CE1-B9DB-7105E883727B}" destId="{FBE29AC4-CF59-4648-ACD3-F276CA890FF3}" srcOrd="0" destOrd="0" presId="urn:microsoft.com/office/officeart/2005/8/layout/hProcess4"/>
    <dgm:cxn modelId="{01B51026-1BD2-4E84-A53F-5CA5D24E11B7}" srcId="{17C4A3E1-5617-4BD0-A4CE-6811CF94ABB7}" destId="{AEFA9D50-E2C1-42F5-A982-03C83A986A43}" srcOrd="0" destOrd="0" parTransId="{C0E7A260-A0DE-431E-AF9F-AB010A4BF0AE}" sibTransId="{B4870EF0-4037-4744-9BFF-AECD949A8324}"/>
    <dgm:cxn modelId="{3F41B77B-F538-40A0-89D4-F74B4300ABE8}" srcId="{63E3E214-FD9C-49FB-9BA2-8864771EF6AE}" destId="{ED12DE57-2F7E-475F-AFCB-5DA13C34815C}" srcOrd="1" destOrd="0" parTransId="{65A81FD3-69E4-4383-AA8B-F59810DC3835}" sibTransId="{418E3696-1B62-400E-9881-D64DC5B7DE71}"/>
    <dgm:cxn modelId="{488D3D4B-95F9-48C5-820A-FB6366C430C1}" type="presOf" srcId="{F33A09B6-E47E-4E30-9B43-AAE2A5AD0920}" destId="{49AA57FB-311B-415E-BDB6-3FD8CAC9C215}" srcOrd="0" destOrd="0" presId="urn:microsoft.com/office/officeart/2005/8/layout/hProcess4"/>
    <dgm:cxn modelId="{15F0063C-22BC-4B54-94D7-4EA7407874CD}" type="presOf" srcId="{308AD9FD-2361-4CE1-B9DB-7105E883727B}" destId="{268AC742-56DF-48E6-8A27-4A8FAF781E6C}" srcOrd="1" destOrd="0" presId="urn:microsoft.com/office/officeart/2005/8/layout/hProcess4"/>
    <dgm:cxn modelId="{F6D90606-6754-436B-86A3-46E83D616777}" type="presOf" srcId="{B4870EF0-4037-4744-9BFF-AECD949A8324}" destId="{DD76C80F-B21E-4212-B1EE-D074E4037AF6}" srcOrd="0" destOrd="0" presId="urn:microsoft.com/office/officeart/2005/8/layout/hProcess4"/>
    <dgm:cxn modelId="{9D6637D4-C567-4ABE-AB45-53A95DF2C301}" type="presOf" srcId="{C18C491A-6503-4DEB-AA24-F3DCFD140D96}" destId="{2551F2C8-E81E-471B-B47A-CB086C735F36}" srcOrd="0" destOrd="0" presId="urn:microsoft.com/office/officeart/2005/8/layout/hProcess4"/>
    <dgm:cxn modelId="{4B34A1D5-3940-4658-A556-9A29B61332FE}" srcId="{F1A8D82B-4A67-4F0F-BC7D-E46DFBC2BFD2}" destId="{C18C491A-6503-4DEB-AA24-F3DCFD140D96}" srcOrd="0" destOrd="0" parTransId="{22087C59-BA1F-42E3-B23D-91E3192D1A11}" sibTransId="{9DD146AC-92B1-41FA-8900-21D5B962D7FD}"/>
    <dgm:cxn modelId="{5F2DD0B1-0603-435E-B15C-C1124C16F492}" srcId="{AEFA9D50-E2C1-42F5-A982-03C83A986A43}" destId="{F33A09B6-E47E-4E30-9B43-AAE2A5AD0920}" srcOrd="0" destOrd="0" parTransId="{6B565A9B-6A0F-4A09-AFF0-F9F64EBC8B02}" sibTransId="{0093A319-1A90-4AF5-8804-0262877671FE}"/>
    <dgm:cxn modelId="{1BD40045-4AA8-4A1E-8020-8B21E0D6B15E}" type="presOf" srcId="{17C4A3E1-5617-4BD0-A4CE-6811CF94ABB7}" destId="{265D99CC-F458-441A-939E-DC8BB06A953D}" srcOrd="0" destOrd="0" presId="urn:microsoft.com/office/officeart/2005/8/layout/hProcess4"/>
    <dgm:cxn modelId="{A2D57702-A489-4AAB-BE45-5C7DB15423DB}" type="presParOf" srcId="{265D99CC-F458-441A-939E-DC8BB06A953D}" destId="{9C10F5E8-EC84-447C-A6C3-68DED5864970}" srcOrd="0" destOrd="0" presId="urn:microsoft.com/office/officeart/2005/8/layout/hProcess4"/>
    <dgm:cxn modelId="{43868E9B-37DF-4D30-92D2-0FE4C827BC7A}" type="presParOf" srcId="{265D99CC-F458-441A-939E-DC8BB06A953D}" destId="{2CA4A48C-789E-4349-9C35-0F40FB4973D1}" srcOrd="1" destOrd="0" presId="urn:microsoft.com/office/officeart/2005/8/layout/hProcess4"/>
    <dgm:cxn modelId="{896D4509-EDF6-42F9-A772-B76DDA950710}" type="presParOf" srcId="{265D99CC-F458-441A-939E-DC8BB06A953D}" destId="{6A3D0B30-A053-4082-8B50-36DA4D690E04}" srcOrd="2" destOrd="0" presId="urn:microsoft.com/office/officeart/2005/8/layout/hProcess4"/>
    <dgm:cxn modelId="{45FBDC2D-F230-42FD-BFCB-25561A3EFE16}" type="presParOf" srcId="{6A3D0B30-A053-4082-8B50-36DA4D690E04}" destId="{94A6FD69-B86E-414F-A879-F730D4552C7B}" srcOrd="0" destOrd="0" presId="urn:microsoft.com/office/officeart/2005/8/layout/hProcess4"/>
    <dgm:cxn modelId="{6A5F397D-FDAD-4160-B2CC-59DAC4946F44}" type="presParOf" srcId="{94A6FD69-B86E-414F-A879-F730D4552C7B}" destId="{29FEA6C1-D531-4FD8-A575-64761743E540}" srcOrd="0" destOrd="0" presId="urn:microsoft.com/office/officeart/2005/8/layout/hProcess4"/>
    <dgm:cxn modelId="{D3C0E384-C9CD-4A0E-BB98-1C8886FA79AE}" type="presParOf" srcId="{94A6FD69-B86E-414F-A879-F730D4552C7B}" destId="{49AA57FB-311B-415E-BDB6-3FD8CAC9C215}" srcOrd="1" destOrd="0" presId="urn:microsoft.com/office/officeart/2005/8/layout/hProcess4"/>
    <dgm:cxn modelId="{6773B761-EDD4-484B-8099-3CC44110CC8B}" type="presParOf" srcId="{94A6FD69-B86E-414F-A879-F730D4552C7B}" destId="{FC81C208-FF2F-44D8-91C3-3D02856D4F8B}" srcOrd="2" destOrd="0" presId="urn:microsoft.com/office/officeart/2005/8/layout/hProcess4"/>
    <dgm:cxn modelId="{6F66DBB2-2A66-4B09-90B8-8989BD789936}" type="presParOf" srcId="{94A6FD69-B86E-414F-A879-F730D4552C7B}" destId="{E5AC5FF2-26A0-4BF8-A5C3-5D6AD6AECE90}" srcOrd="3" destOrd="0" presId="urn:microsoft.com/office/officeart/2005/8/layout/hProcess4"/>
    <dgm:cxn modelId="{40145A79-D7FF-4F33-A81F-780FFCA3BE89}" type="presParOf" srcId="{94A6FD69-B86E-414F-A879-F730D4552C7B}" destId="{16CBEE61-61A8-4A36-9AC7-3761564A4CA3}" srcOrd="4" destOrd="0" presId="urn:microsoft.com/office/officeart/2005/8/layout/hProcess4"/>
    <dgm:cxn modelId="{D3753BC3-842D-4ABA-82FE-9081833E5E77}" type="presParOf" srcId="{6A3D0B30-A053-4082-8B50-36DA4D690E04}" destId="{DD76C80F-B21E-4212-B1EE-D074E4037AF6}" srcOrd="1" destOrd="0" presId="urn:microsoft.com/office/officeart/2005/8/layout/hProcess4"/>
    <dgm:cxn modelId="{40B2A051-2B1B-4631-9008-C11E6D792B06}" type="presParOf" srcId="{6A3D0B30-A053-4082-8B50-36DA4D690E04}" destId="{C3AED06D-6EBF-4BBD-B53F-65C7A137CED7}" srcOrd="2" destOrd="0" presId="urn:microsoft.com/office/officeart/2005/8/layout/hProcess4"/>
    <dgm:cxn modelId="{B2C200B4-C66A-46E7-B041-41BA48239E8F}" type="presParOf" srcId="{C3AED06D-6EBF-4BBD-B53F-65C7A137CED7}" destId="{099FE9E1-717B-4DEF-B648-6E26026C3B91}" srcOrd="0" destOrd="0" presId="urn:microsoft.com/office/officeart/2005/8/layout/hProcess4"/>
    <dgm:cxn modelId="{0FFED04A-7BF5-4E4D-8F6F-34DBA713B2CF}" type="presParOf" srcId="{C3AED06D-6EBF-4BBD-B53F-65C7A137CED7}" destId="{2551F2C8-E81E-471B-B47A-CB086C735F36}" srcOrd="1" destOrd="0" presId="urn:microsoft.com/office/officeart/2005/8/layout/hProcess4"/>
    <dgm:cxn modelId="{5ECA9808-D693-4DF4-98AD-4A1C1CFD3271}" type="presParOf" srcId="{C3AED06D-6EBF-4BBD-B53F-65C7A137CED7}" destId="{17D94CDF-D8CE-4853-9753-95FD115E819D}" srcOrd="2" destOrd="0" presId="urn:microsoft.com/office/officeart/2005/8/layout/hProcess4"/>
    <dgm:cxn modelId="{CC4F1655-F6F9-4FC2-BBC5-D7A10BCFAB42}" type="presParOf" srcId="{C3AED06D-6EBF-4BBD-B53F-65C7A137CED7}" destId="{C3BA2361-9848-41E1-9A98-D3A940A34C30}" srcOrd="3" destOrd="0" presId="urn:microsoft.com/office/officeart/2005/8/layout/hProcess4"/>
    <dgm:cxn modelId="{B589908B-E156-4CEC-832C-7BA04C457E8F}" type="presParOf" srcId="{C3AED06D-6EBF-4BBD-B53F-65C7A137CED7}" destId="{05408374-B492-4356-BBC4-EFD5BB8752D2}" srcOrd="4" destOrd="0" presId="urn:microsoft.com/office/officeart/2005/8/layout/hProcess4"/>
    <dgm:cxn modelId="{CCEF1D7F-8E29-4278-990C-44ED5920271F}" type="presParOf" srcId="{6A3D0B30-A053-4082-8B50-36DA4D690E04}" destId="{69ED5A9C-5D43-451D-BF66-8674C1C392FD}" srcOrd="3" destOrd="0" presId="urn:microsoft.com/office/officeart/2005/8/layout/hProcess4"/>
    <dgm:cxn modelId="{26B8C02E-A554-4D22-9A96-6E2E4D3BE215}" type="presParOf" srcId="{6A3D0B30-A053-4082-8B50-36DA4D690E04}" destId="{B3ABB0F7-9A41-459E-8EE8-EE0826506379}" srcOrd="4" destOrd="0" presId="urn:microsoft.com/office/officeart/2005/8/layout/hProcess4"/>
    <dgm:cxn modelId="{210BAA20-6F2F-4199-B5D6-FE9D1F11B828}" type="presParOf" srcId="{B3ABB0F7-9A41-459E-8EE8-EE0826506379}" destId="{A838C302-222A-44AD-80F8-6A280EDB30F1}" srcOrd="0" destOrd="0" presId="urn:microsoft.com/office/officeart/2005/8/layout/hProcess4"/>
    <dgm:cxn modelId="{D98F7A1A-6F07-4775-A8B1-4E18A6E59DD6}" type="presParOf" srcId="{B3ABB0F7-9A41-459E-8EE8-EE0826506379}" destId="{FBE29AC4-CF59-4648-ACD3-F276CA890FF3}" srcOrd="1" destOrd="0" presId="urn:microsoft.com/office/officeart/2005/8/layout/hProcess4"/>
    <dgm:cxn modelId="{8CE865F4-70A0-41B5-9D6A-14AFD901E8EA}" type="presParOf" srcId="{B3ABB0F7-9A41-459E-8EE8-EE0826506379}" destId="{268AC742-56DF-48E6-8A27-4A8FAF781E6C}" srcOrd="2" destOrd="0" presId="urn:microsoft.com/office/officeart/2005/8/layout/hProcess4"/>
    <dgm:cxn modelId="{19421764-0BDE-427C-B1B4-93184B514207}" type="presParOf" srcId="{B3ABB0F7-9A41-459E-8EE8-EE0826506379}" destId="{9D49D0B1-083C-4320-9BA6-1947F4A62DCA}" srcOrd="3" destOrd="0" presId="urn:microsoft.com/office/officeart/2005/8/layout/hProcess4"/>
    <dgm:cxn modelId="{2EA77DA0-3316-4194-865B-911868E89594}" type="presParOf" srcId="{B3ABB0F7-9A41-459E-8EE8-EE0826506379}" destId="{D8C4766F-BC23-4CE9-A583-65E613C339D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AB364-5E40-41EB-806E-7A13CCE377F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6627B-F14D-4AA9-A76E-6BF776F3339C}">
      <dsp:nvSpPr>
        <dsp:cNvPr id="0" name=""/>
        <dsp:cNvSpPr/>
      </dsp:nvSpPr>
      <dsp:spPr>
        <a:xfrm>
          <a:off x="460128" y="312440"/>
          <a:ext cx="6109420" cy="6252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Mantener el impulso (</a:t>
          </a:r>
          <a:r>
            <a:rPr lang="es-MX" sz="2200" i="1" kern="1200" dirty="0" err="1" smtClean="0">
              <a:solidFill>
                <a:schemeClr val="tx1"/>
              </a:solidFill>
            </a:rPr>
            <a:t>momentum</a:t>
          </a:r>
          <a:r>
            <a:rPr lang="es-MX" sz="2200" kern="1200" dirty="0" smtClean="0">
              <a:solidFill>
                <a:schemeClr val="tx1"/>
              </a:solidFill>
            </a:rPr>
            <a:t>) y actuar de manera decisiva y oportuna;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460128" y="312440"/>
        <a:ext cx="6109420" cy="625205"/>
      </dsp:txXfrm>
    </dsp:sp>
    <dsp:sp modelId="{D5D6CD02-B637-4E09-A0EE-BB8174A1BDA9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54ED7-5078-4946-BC5E-3692E8848DCB}">
      <dsp:nvSpPr>
        <dsp:cNvPr id="0" name=""/>
        <dsp:cNvSpPr/>
      </dsp:nvSpPr>
      <dsp:spPr>
        <a:xfrm>
          <a:off x="818573" y="1250411"/>
          <a:ext cx="5750976" cy="6252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Mantener los altos estándares y el equilibrio del TPP y evitar la erosión del Tratado;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818573" y="1250411"/>
        <a:ext cx="5750976" cy="625205"/>
      </dsp:txXfrm>
    </dsp:sp>
    <dsp:sp modelId="{19A770C7-B2A4-49CB-A127-2B3BD42002E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36ADF-9D8E-44FD-80CA-DF514BB11215}">
      <dsp:nvSpPr>
        <dsp:cNvPr id="0" name=""/>
        <dsp:cNvSpPr/>
      </dsp:nvSpPr>
      <dsp:spPr>
        <a:xfrm>
          <a:off x="818573" y="2188382"/>
          <a:ext cx="5750976" cy="6252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Mantener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los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intereses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comerciales</a:t>
          </a:r>
          <a:r>
            <a:rPr lang="en-US" sz="2200" kern="1200" dirty="0" smtClean="0">
              <a:solidFill>
                <a:schemeClr val="tx1"/>
              </a:solidFill>
            </a:rPr>
            <a:t> y </a:t>
          </a:r>
          <a:r>
            <a:rPr lang="en-US" sz="2200" kern="1200" dirty="0" err="1" smtClean="0">
              <a:solidFill>
                <a:schemeClr val="tx1"/>
              </a:solidFill>
            </a:rPr>
            <a:t>estratégicos</a:t>
          </a:r>
          <a:r>
            <a:rPr lang="en-US" sz="2200" kern="1200" dirty="0" smtClean="0">
              <a:solidFill>
                <a:schemeClr val="tx1"/>
              </a:solidFill>
            </a:rPr>
            <a:t> de </a:t>
          </a:r>
          <a:r>
            <a:rPr lang="en-US" sz="2200" kern="1200" dirty="0" err="1" smtClean="0">
              <a:solidFill>
                <a:schemeClr val="tx1"/>
              </a:solidFill>
            </a:rPr>
            <a:t>todos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los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participantes</a:t>
          </a:r>
          <a:r>
            <a:rPr lang="en-US" sz="2200" kern="1200" dirty="0" smtClean="0">
              <a:solidFill>
                <a:schemeClr val="tx1"/>
              </a:solidFill>
            </a:rPr>
            <a:t>; y,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818573" y="2188382"/>
        <a:ext cx="5750976" cy="625205"/>
      </dsp:txXfrm>
    </dsp:sp>
    <dsp:sp modelId="{AEE387A1-B771-4A95-BA11-F4DC2E385D70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16271-99EE-469C-95F3-1E229C41156B}">
      <dsp:nvSpPr>
        <dsp:cNvPr id="0" name=""/>
        <dsp:cNvSpPr/>
      </dsp:nvSpPr>
      <dsp:spPr>
        <a:xfrm>
          <a:off x="460128" y="3126353"/>
          <a:ext cx="6109420" cy="6252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Crear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incentivos</a:t>
          </a:r>
          <a:r>
            <a:rPr lang="en-US" sz="2200" kern="1200" dirty="0" smtClean="0">
              <a:solidFill>
                <a:schemeClr val="tx1"/>
              </a:solidFill>
            </a:rPr>
            <a:t> para la </a:t>
          </a:r>
          <a:r>
            <a:rPr lang="en-US" sz="2200" kern="1200" dirty="0" err="1" smtClean="0">
              <a:solidFill>
                <a:schemeClr val="tx1"/>
              </a:solidFill>
            </a:rPr>
            <a:t>implementación</a:t>
          </a:r>
          <a:r>
            <a:rPr lang="en-US" sz="2200" kern="1200" dirty="0" smtClean="0">
              <a:solidFill>
                <a:schemeClr val="tx1"/>
              </a:solidFill>
            </a:rPr>
            <a:t> del </a:t>
          </a:r>
          <a:r>
            <a:rPr lang="en-US" sz="2200" kern="1200" dirty="0" err="1" smtClean="0">
              <a:solidFill>
                <a:schemeClr val="tx1"/>
              </a:solidFill>
            </a:rPr>
            <a:t>Tratado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por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todos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los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signatarios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originales</a:t>
          </a:r>
          <a:r>
            <a:rPr lang="en-US" sz="2200" kern="1200" dirty="0" smtClean="0">
              <a:solidFill>
                <a:schemeClr val="tx1"/>
              </a:solidFill>
            </a:rPr>
            <a:t>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460128" y="3126353"/>
        <a:ext cx="6109420" cy="625205"/>
      </dsp:txXfrm>
    </dsp:sp>
    <dsp:sp modelId="{2AAC570D-C4E1-41E6-AA7D-6B7C6054EB6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87EB5-24EC-4318-9244-C48FC9D48775}">
      <dsp:nvSpPr>
        <dsp:cNvPr id="0" name=""/>
        <dsp:cNvSpPr/>
      </dsp:nvSpPr>
      <dsp:spPr>
        <a:xfrm>
          <a:off x="0" y="0"/>
          <a:ext cx="8584143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AD782-01F3-4EDB-912A-6A014C82A207}">
      <dsp:nvSpPr>
        <dsp:cNvPr id="0" name=""/>
        <dsp:cNvSpPr/>
      </dsp:nvSpPr>
      <dsp:spPr>
        <a:xfrm>
          <a:off x="87206" y="175564"/>
          <a:ext cx="4051401" cy="162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1.</a:t>
          </a:r>
          <a:r>
            <a:rPr lang="es-MX" kern="1200" dirty="0" smtClean="0">
              <a:solidFill>
                <a:schemeClr val="tx1"/>
              </a:solidFill>
            </a:rPr>
            <a:t> </a:t>
          </a:r>
          <a:r>
            <a:rPr lang="es-MX" sz="2000" kern="1200" dirty="0" smtClean="0">
              <a:solidFill>
                <a:schemeClr val="tx1"/>
              </a:solidFill>
            </a:rPr>
            <a:t>Suspender un número limitado de disposiciones relacionadas con reglas (</a:t>
          </a:r>
          <a:r>
            <a:rPr lang="es-MX" sz="2000" b="1" kern="1200" dirty="0" smtClean="0">
              <a:solidFill>
                <a:schemeClr val="tx1"/>
              </a:solidFill>
            </a:rPr>
            <a:t>NO en acceso a los mercados)</a:t>
          </a:r>
          <a:r>
            <a:rPr lang="es-MX" kern="1200" dirty="0" smtClean="0">
              <a:solidFill>
                <a:schemeClr val="tx1"/>
              </a:solidFill>
            </a:rPr>
            <a:t>;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66561" y="254919"/>
        <a:ext cx="3892691" cy="1466890"/>
      </dsp:txXfrm>
    </dsp:sp>
    <dsp:sp modelId="{1EC7460F-DCA6-421E-B2D2-731AB67D3A70}">
      <dsp:nvSpPr>
        <dsp:cNvPr id="0" name=""/>
        <dsp:cNvSpPr/>
      </dsp:nvSpPr>
      <dsp:spPr>
        <a:xfrm>
          <a:off x="4407685" y="175564"/>
          <a:ext cx="4081784" cy="162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2.</a:t>
          </a:r>
          <a:r>
            <a:rPr lang="es-MX" kern="1200" dirty="0" smtClean="0">
              <a:solidFill>
                <a:schemeClr val="tx1"/>
              </a:solidFill>
            </a:rPr>
            <a:t> </a:t>
          </a:r>
          <a:r>
            <a:rPr lang="es-MX" sz="2000" kern="1200" dirty="0" smtClean="0">
              <a:solidFill>
                <a:schemeClr val="tx1"/>
              </a:solidFill>
            </a:rPr>
            <a:t>Demostrar que tales suspensiones son necesarias para </a:t>
          </a:r>
          <a:r>
            <a:rPr lang="es-MX" sz="2000" b="1" kern="1200" dirty="0" smtClean="0">
              <a:solidFill>
                <a:schemeClr val="tx1"/>
              </a:solidFill>
            </a:rPr>
            <a:t>‘incentivar’</a:t>
          </a:r>
          <a:r>
            <a:rPr lang="es-MX" sz="2000" kern="1200" dirty="0" smtClean="0">
              <a:solidFill>
                <a:schemeClr val="tx1"/>
              </a:solidFill>
            </a:rPr>
            <a:t> (negativamente) a EE.UU. a regresar al tratado</a:t>
          </a:r>
          <a:r>
            <a:rPr lang="es-MX" kern="1200" dirty="0" smtClean="0">
              <a:solidFill>
                <a:schemeClr val="tx1"/>
              </a:solidFill>
            </a:rPr>
            <a:t>;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487040" y="254919"/>
        <a:ext cx="3923074" cy="1466890"/>
      </dsp:txXfrm>
    </dsp:sp>
    <dsp:sp modelId="{4865349C-ECEE-429E-81F0-A2D3F61B0CE9}">
      <dsp:nvSpPr>
        <dsp:cNvPr id="0" name=""/>
        <dsp:cNvSpPr/>
      </dsp:nvSpPr>
      <dsp:spPr>
        <a:xfrm>
          <a:off x="87198" y="2174240"/>
          <a:ext cx="4051417" cy="162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3.</a:t>
          </a:r>
          <a:r>
            <a:rPr lang="es-MX" kern="1200" dirty="0" smtClean="0">
              <a:solidFill>
                <a:schemeClr val="tx1"/>
              </a:solidFill>
            </a:rPr>
            <a:t> </a:t>
          </a:r>
          <a:r>
            <a:rPr lang="es-MX" sz="2000" kern="1200" dirty="0" smtClean="0">
              <a:solidFill>
                <a:schemeClr val="tx1"/>
              </a:solidFill>
            </a:rPr>
            <a:t>Garantizar que tales suspensiones serán </a:t>
          </a:r>
          <a:r>
            <a:rPr lang="es-MX" sz="2000" b="1" kern="1200" dirty="0" smtClean="0">
              <a:solidFill>
                <a:schemeClr val="tx1"/>
              </a:solidFill>
            </a:rPr>
            <a:t>aplicables a todos los países TPP</a:t>
          </a:r>
          <a:r>
            <a:rPr lang="es-MX" kern="1200" dirty="0" smtClean="0">
              <a:solidFill>
                <a:schemeClr val="tx1"/>
              </a:solidFill>
            </a:rPr>
            <a:t>;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66553" y="2253595"/>
        <a:ext cx="3892707" cy="1466890"/>
      </dsp:txXfrm>
    </dsp:sp>
    <dsp:sp modelId="{CC57E9C0-E894-4194-9C7E-6E6F4937D8FD}">
      <dsp:nvSpPr>
        <dsp:cNvPr id="0" name=""/>
        <dsp:cNvSpPr/>
      </dsp:nvSpPr>
      <dsp:spPr>
        <a:xfrm>
          <a:off x="4407677" y="2174240"/>
          <a:ext cx="4081767" cy="162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4.</a:t>
          </a:r>
          <a:r>
            <a:rPr lang="es-MX" kern="1200" dirty="0" smtClean="0">
              <a:solidFill>
                <a:schemeClr val="tx1"/>
              </a:solidFill>
            </a:rPr>
            <a:t> </a:t>
          </a:r>
          <a:r>
            <a:rPr lang="es-MX" sz="2000" kern="1200" dirty="0" smtClean="0">
              <a:solidFill>
                <a:schemeClr val="tx1"/>
              </a:solidFill>
            </a:rPr>
            <a:t>Acordar que las disposiciones que se suspendan serán </a:t>
          </a:r>
          <a:r>
            <a:rPr lang="es-MX" sz="2000" b="1" kern="1200" dirty="0" smtClean="0">
              <a:solidFill>
                <a:schemeClr val="tx1"/>
              </a:solidFill>
            </a:rPr>
            <a:t>reinstauradas si llegara a regresar EE.UU.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487032" y="2253595"/>
        <a:ext cx="3923057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05A7-023A-4108-B9E3-39E69813943B}">
      <dsp:nvSpPr>
        <dsp:cNvPr id="0" name=""/>
        <dsp:cNvSpPr/>
      </dsp:nvSpPr>
      <dsp:spPr>
        <a:xfrm>
          <a:off x="2197" y="91348"/>
          <a:ext cx="1916257" cy="319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Resultado</a:t>
          </a:r>
          <a:endParaRPr lang="es-ES" sz="2400" b="1" kern="1200" dirty="0"/>
        </a:p>
      </dsp:txBody>
      <dsp:txXfrm>
        <a:off x="11551" y="100702"/>
        <a:ext cx="1897549" cy="300673"/>
      </dsp:txXfrm>
    </dsp:sp>
    <dsp:sp modelId="{06341067-6838-4D93-9C0D-48D0FC1432F2}">
      <dsp:nvSpPr>
        <dsp:cNvPr id="0" name=""/>
        <dsp:cNvSpPr/>
      </dsp:nvSpPr>
      <dsp:spPr>
        <a:xfrm>
          <a:off x="193822" y="410729"/>
          <a:ext cx="191625" cy="144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502"/>
              </a:lnTo>
              <a:lnTo>
                <a:pt x="191625" y="14495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E6F92-FA0C-4E6A-B698-077F94584A75}">
      <dsp:nvSpPr>
        <dsp:cNvPr id="0" name=""/>
        <dsp:cNvSpPr/>
      </dsp:nvSpPr>
      <dsp:spPr>
        <a:xfrm>
          <a:off x="385448" y="809857"/>
          <a:ext cx="3815681" cy="210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Definición del Acuerdo que ahora se llama: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Tratado Integral y Progresista de </a:t>
          </a:r>
          <a:r>
            <a:rPr lang="es-MX" sz="2000" b="1" kern="1200" dirty="0" smtClean="0"/>
            <a:t>Asociación</a:t>
          </a:r>
          <a:r>
            <a:rPr lang="es-MX" sz="1800" b="1" kern="1200" dirty="0" smtClean="0"/>
            <a:t> Transpacífico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i="1" kern="1200" dirty="0" err="1" smtClean="0"/>
            <a:t>Comprehensive</a:t>
          </a:r>
          <a:r>
            <a:rPr lang="es-MX" sz="1800" i="1" kern="1200" dirty="0" smtClean="0"/>
            <a:t> and </a:t>
          </a:r>
          <a:r>
            <a:rPr lang="es-MX" sz="1800" i="1" kern="1200" dirty="0" err="1" smtClean="0"/>
            <a:t>Progressive</a:t>
          </a:r>
          <a:r>
            <a:rPr lang="es-MX" sz="1800" i="1" kern="1200" dirty="0" smtClean="0"/>
            <a:t> </a:t>
          </a:r>
          <a:r>
            <a:rPr lang="es-MX" sz="1800" i="1" kern="1200" dirty="0" err="1" smtClean="0"/>
            <a:t>Agreement</a:t>
          </a:r>
          <a:r>
            <a:rPr lang="es-MX" sz="1800" i="1" kern="1200" dirty="0" smtClean="0"/>
            <a:t> </a:t>
          </a:r>
          <a:r>
            <a:rPr lang="es-MX" sz="1800" i="1" kern="1200" dirty="0" err="1" smtClean="0"/>
            <a:t>for</a:t>
          </a:r>
          <a:r>
            <a:rPr lang="es-MX" sz="1800" i="1" kern="1200" dirty="0" smtClean="0"/>
            <a:t> </a:t>
          </a:r>
          <a:r>
            <a:rPr lang="es-MX" sz="1800" i="1" kern="1200" dirty="0" err="1" smtClean="0"/>
            <a:t>Trans-Pacific</a:t>
          </a:r>
          <a:r>
            <a:rPr lang="es-MX" sz="1800" i="1" kern="1200" dirty="0" smtClean="0"/>
            <a:t> </a:t>
          </a:r>
          <a:r>
            <a:rPr lang="es-MX" sz="1800" i="1" kern="1200" dirty="0" err="1" smtClean="0"/>
            <a:t>Partnership</a:t>
          </a:r>
          <a:r>
            <a:rPr lang="es-MX" sz="1800" kern="1200" dirty="0" smtClean="0"/>
            <a:t>, - CPTPP.</a:t>
          </a:r>
          <a:endParaRPr lang="es-ES" sz="1800" kern="1200" dirty="0"/>
        </a:p>
      </dsp:txBody>
      <dsp:txXfrm>
        <a:off x="446977" y="871386"/>
        <a:ext cx="3692623" cy="1977692"/>
      </dsp:txXfrm>
    </dsp:sp>
    <dsp:sp modelId="{994C5378-8A12-4DB2-AFB0-C60D3325CA20}">
      <dsp:nvSpPr>
        <dsp:cNvPr id="0" name=""/>
        <dsp:cNvSpPr/>
      </dsp:nvSpPr>
      <dsp:spPr>
        <a:xfrm>
          <a:off x="193822" y="410729"/>
          <a:ext cx="191625" cy="354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351"/>
              </a:lnTo>
              <a:lnTo>
                <a:pt x="191625" y="35413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A6BBC-89AA-4277-AF1A-05BDBA7E524D}">
      <dsp:nvSpPr>
        <dsp:cNvPr id="0" name=""/>
        <dsp:cNvSpPr/>
      </dsp:nvSpPr>
      <dsp:spPr>
        <a:xfrm>
          <a:off x="385448" y="3384371"/>
          <a:ext cx="8308232" cy="1135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CPTPP es un nuevo acuerdo conformado por siete artículos, que </a:t>
          </a:r>
          <a:r>
            <a:rPr lang="es-MX" sz="2000" b="1" kern="1200" dirty="0" smtClean="0"/>
            <a:t>incorpora el contenido del TPP</a:t>
          </a:r>
          <a:r>
            <a:rPr lang="es-MX" sz="2000" kern="1200" dirty="0" smtClean="0"/>
            <a:t> cuyo texto </a:t>
          </a:r>
          <a:r>
            <a:rPr lang="es-MX" sz="2000" b="0" kern="1200" dirty="0" smtClean="0"/>
            <a:t>no</a:t>
          </a:r>
          <a:r>
            <a:rPr lang="es-MX" sz="2000" kern="1200" dirty="0" smtClean="0"/>
            <a:t> sufrió cambio alguno, </a:t>
          </a:r>
          <a:r>
            <a:rPr lang="es-MX" sz="2000" b="1" kern="1200" dirty="0" smtClean="0"/>
            <a:t>con excepción de una lista de 22 disposiciones que quedarán suspendidas</a:t>
          </a:r>
          <a:r>
            <a:rPr lang="es-MX" sz="2000" kern="1200" dirty="0" smtClean="0"/>
            <a:t> en tanto que el TPP original no entre en vigor (es decir, mientras EE.UU. no regrese). </a:t>
          </a:r>
          <a:endParaRPr lang="es-ES" sz="2000" kern="1200" dirty="0"/>
        </a:p>
      </dsp:txBody>
      <dsp:txXfrm>
        <a:off x="418703" y="3417626"/>
        <a:ext cx="8241722" cy="1068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7FAB-19A2-4EC9-883C-8108869DBAF4}">
      <dsp:nvSpPr>
        <dsp:cNvPr id="0" name=""/>
        <dsp:cNvSpPr/>
      </dsp:nvSpPr>
      <dsp:spPr>
        <a:xfrm>
          <a:off x="0" y="377730"/>
          <a:ext cx="847290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499872" rIns="6575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Estipula la incorporación del texto original del TPP con excepción de los artículos relativos a la adhesión, entrada en vigor, denuncia y textos auténticos.</a:t>
          </a:r>
          <a:endParaRPr lang="es-ES" sz="2200" kern="1200" dirty="0"/>
        </a:p>
      </dsp:txBody>
      <dsp:txXfrm>
        <a:off x="0" y="377730"/>
        <a:ext cx="8472906" cy="1587600"/>
      </dsp:txXfrm>
    </dsp:sp>
    <dsp:sp modelId="{116F98BD-870E-45DC-A255-F4E5048CFAC3}">
      <dsp:nvSpPr>
        <dsp:cNvPr id="0" name=""/>
        <dsp:cNvSpPr/>
      </dsp:nvSpPr>
      <dsp:spPr>
        <a:xfrm>
          <a:off x="423645" y="23490"/>
          <a:ext cx="5931034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Artículo 1. Incorporación del TPP</a:t>
          </a:r>
          <a:endParaRPr lang="es-ES" sz="2200" b="1" kern="1200" dirty="0"/>
        </a:p>
      </dsp:txBody>
      <dsp:txXfrm>
        <a:off x="458230" y="58075"/>
        <a:ext cx="5861864" cy="639310"/>
      </dsp:txXfrm>
    </dsp:sp>
    <dsp:sp modelId="{B6999355-0D82-44E2-B45F-22DFF208FADF}">
      <dsp:nvSpPr>
        <dsp:cNvPr id="0" name=""/>
        <dsp:cNvSpPr/>
      </dsp:nvSpPr>
      <dsp:spPr>
        <a:xfrm>
          <a:off x="0" y="2449170"/>
          <a:ext cx="8472906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499872" rIns="6575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Se acordó la suspensión de la aplicación de 22 disposiciones</a:t>
          </a:r>
          <a:endParaRPr lang="es-ES" sz="2200" kern="1200" dirty="0"/>
        </a:p>
      </dsp:txBody>
      <dsp:txXfrm>
        <a:off x="0" y="2449170"/>
        <a:ext cx="8472906" cy="963900"/>
      </dsp:txXfrm>
    </dsp:sp>
    <dsp:sp modelId="{9F236FAD-6AB8-4CF3-B9F2-793EAED69DDB}">
      <dsp:nvSpPr>
        <dsp:cNvPr id="0" name=""/>
        <dsp:cNvSpPr/>
      </dsp:nvSpPr>
      <dsp:spPr>
        <a:xfrm>
          <a:off x="423645" y="2094930"/>
          <a:ext cx="5931034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Artículo 2. Suspensión de ciertas disposiciones</a:t>
          </a:r>
          <a:endParaRPr lang="es-ES" sz="2200" b="1" kern="1200" dirty="0"/>
        </a:p>
      </dsp:txBody>
      <dsp:txXfrm>
        <a:off x="458230" y="2129515"/>
        <a:ext cx="5861864" cy="639310"/>
      </dsp:txXfrm>
    </dsp:sp>
    <dsp:sp modelId="{7301735E-1744-499B-A7C6-48A120D086C1}">
      <dsp:nvSpPr>
        <dsp:cNvPr id="0" name=""/>
        <dsp:cNvSpPr/>
      </dsp:nvSpPr>
      <dsp:spPr>
        <a:xfrm>
          <a:off x="0" y="3896910"/>
          <a:ext cx="847290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499872" rIns="65759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El CPTPP entrará en vigor a los 60 días después de que al menos 6 o el 50% del número de signatarios hayan ratificado el instrumento.</a:t>
          </a:r>
          <a:endParaRPr lang="es-ES" sz="2200" kern="1200" dirty="0"/>
        </a:p>
      </dsp:txBody>
      <dsp:txXfrm>
        <a:off x="0" y="3896910"/>
        <a:ext cx="8472906" cy="1587600"/>
      </dsp:txXfrm>
    </dsp:sp>
    <dsp:sp modelId="{3AD0DBBE-7616-4287-A0B0-DC1F7B934BAE}">
      <dsp:nvSpPr>
        <dsp:cNvPr id="0" name=""/>
        <dsp:cNvSpPr/>
      </dsp:nvSpPr>
      <dsp:spPr>
        <a:xfrm>
          <a:off x="423645" y="3542670"/>
          <a:ext cx="5931034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Artículo 3. Entrada en vigor</a:t>
          </a:r>
          <a:endParaRPr lang="es-ES" sz="2200" b="1" kern="1200" dirty="0"/>
        </a:p>
      </dsp:txBody>
      <dsp:txXfrm>
        <a:off x="458230" y="3577255"/>
        <a:ext cx="5861864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BC9BA-A275-4CCB-87CF-59AED2BFDC69}">
      <dsp:nvSpPr>
        <dsp:cNvPr id="0" name=""/>
        <dsp:cNvSpPr/>
      </dsp:nvSpPr>
      <dsp:spPr>
        <a:xfrm>
          <a:off x="0" y="237599"/>
          <a:ext cx="8472906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312420" rIns="6575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Cualquier Parte puede denunciar el CPTPP mediante una notificación por escrito al depositario (NZ) y los otros países Parte.</a:t>
          </a:r>
          <a:endParaRPr lang="es-ES" sz="2000" kern="1200" dirty="0"/>
        </a:p>
      </dsp:txBody>
      <dsp:txXfrm>
        <a:off x="0" y="237599"/>
        <a:ext cx="8472906" cy="1015875"/>
      </dsp:txXfrm>
    </dsp:sp>
    <dsp:sp modelId="{AE98FFB9-0257-47A8-AB93-7EC86FA3FCAC}">
      <dsp:nvSpPr>
        <dsp:cNvPr id="0" name=""/>
        <dsp:cNvSpPr/>
      </dsp:nvSpPr>
      <dsp:spPr>
        <a:xfrm>
          <a:off x="423645" y="16199"/>
          <a:ext cx="593103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Artículo 4. Denuncia</a:t>
          </a:r>
          <a:endParaRPr lang="es-ES" sz="2000" b="1" kern="1200" dirty="0"/>
        </a:p>
      </dsp:txBody>
      <dsp:txXfrm>
        <a:off x="445261" y="37815"/>
        <a:ext cx="5887802" cy="399568"/>
      </dsp:txXfrm>
    </dsp:sp>
    <dsp:sp modelId="{358BA88F-DA0E-4CA4-8AC7-3152478947F5}">
      <dsp:nvSpPr>
        <dsp:cNvPr id="0" name=""/>
        <dsp:cNvSpPr/>
      </dsp:nvSpPr>
      <dsp:spPr>
        <a:xfrm>
          <a:off x="0" y="1555874"/>
          <a:ext cx="8472906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312420" rIns="6575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Después de la entrada en vigor, cualquier Estado o territorio aduanero distinto podrá adherirse al CPTPP bajo los términos y condiciones previamente acordadas por los países Parte.</a:t>
          </a:r>
          <a:endParaRPr lang="es-ES" sz="2000" kern="1200" dirty="0"/>
        </a:p>
      </dsp:txBody>
      <dsp:txXfrm>
        <a:off x="0" y="1555874"/>
        <a:ext cx="8472906" cy="1299375"/>
      </dsp:txXfrm>
    </dsp:sp>
    <dsp:sp modelId="{D03F7AA8-9E67-4074-8C4D-C92FFE3E1405}">
      <dsp:nvSpPr>
        <dsp:cNvPr id="0" name=""/>
        <dsp:cNvSpPr/>
      </dsp:nvSpPr>
      <dsp:spPr>
        <a:xfrm>
          <a:off x="423645" y="1334474"/>
          <a:ext cx="593103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Artículo 5. Adhesión</a:t>
          </a:r>
          <a:endParaRPr lang="es-ES" sz="2000" b="1" kern="1200" dirty="0"/>
        </a:p>
      </dsp:txBody>
      <dsp:txXfrm>
        <a:off x="445261" y="1356090"/>
        <a:ext cx="5887802" cy="399568"/>
      </dsp:txXfrm>
    </dsp:sp>
    <dsp:sp modelId="{1B06E720-44A0-44C5-9B6F-021CB9A35A36}">
      <dsp:nvSpPr>
        <dsp:cNvPr id="0" name=""/>
        <dsp:cNvSpPr/>
      </dsp:nvSpPr>
      <dsp:spPr>
        <a:xfrm>
          <a:off x="0" y="3157649"/>
          <a:ext cx="8472906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312420" rIns="6575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Posibilidad de someter a revisión el Tratado a petición de cualquiera de los países Parte.</a:t>
          </a:r>
          <a:endParaRPr lang="es-ES" sz="2000" kern="1200" dirty="0"/>
        </a:p>
      </dsp:txBody>
      <dsp:txXfrm>
        <a:off x="0" y="3157649"/>
        <a:ext cx="8472906" cy="1015875"/>
      </dsp:txXfrm>
    </dsp:sp>
    <dsp:sp modelId="{45B12E65-7191-44C6-85E1-69988B100844}">
      <dsp:nvSpPr>
        <dsp:cNvPr id="0" name=""/>
        <dsp:cNvSpPr/>
      </dsp:nvSpPr>
      <dsp:spPr>
        <a:xfrm>
          <a:off x="423645" y="2936250"/>
          <a:ext cx="593103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Artículo 6. Revisión del Tratado</a:t>
          </a:r>
          <a:endParaRPr lang="es-ES" sz="2000" b="1" kern="1200" dirty="0"/>
        </a:p>
      </dsp:txBody>
      <dsp:txXfrm>
        <a:off x="445261" y="2957866"/>
        <a:ext cx="5887802" cy="399568"/>
      </dsp:txXfrm>
    </dsp:sp>
    <dsp:sp modelId="{B297426E-B8D6-48BE-9E52-0B24BF476E8A}">
      <dsp:nvSpPr>
        <dsp:cNvPr id="0" name=""/>
        <dsp:cNvSpPr/>
      </dsp:nvSpPr>
      <dsp:spPr>
        <a:xfrm>
          <a:off x="0" y="4475925"/>
          <a:ext cx="8472906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92" tIns="312420" rIns="6575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Las versiones en inglés, español y francés son igualmente auténticas. En caso de discrepancia el inglés prevalecerá. </a:t>
          </a:r>
          <a:endParaRPr lang="es-ES" sz="2000" kern="1200" dirty="0"/>
        </a:p>
      </dsp:txBody>
      <dsp:txXfrm>
        <a:off x="0" y="4475925"/>
        <a:ext cx="8472906" cy="1015875"/>
      </dsp:txXfrm>
    </dsp:sp>
    <dsp:sp modelId="{197BF946-042C-4C1E-A86B-DC000F3E6877}">
      <dsp:nvSpPr>
        <dsp:cNvPr id="0" name=""/>
        <dsp:cNvSpPr/>
      </dsp:nvSpPr>
      <dsp:spPr>
        <a:xfrm>
          <a:off x="423645" y="4254525"/>
          <a:ext cx="593103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79" tIns="0" rIns="2241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Artículo 7. Textos auténticos</a:t>
          </a:r>
          <a:endParaRPr lang="es-ES" sz="2000" b="1" kern="1200" dirty="0"/>
        </a:p>
      </dsp:txBody>
      <dsp:txXfrm>
        <a:off x="445261" y="4276141"/>
        <a:ext cx="5887802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A57FB-311B-415E-BDB6-3FD8CAC9C215}">
      <dsp:nvSpPr>
        <dsp:cNvPr id="0" name=""/>
        <dsp:cNvSpPr/>
      </dsp:nvSpPr>
      <dsp:spPr>
        <a:xfrm>
          <a:off x="1956" y="1283460"/>
          <a:ext cx="1614126" cy="1331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22 y 23 de enero de 2018 en Tokio, Japón</a:t>
          </a:r>
          <a:endParaRPr lang="en-US" sz="1800" kern="1200" dirty="0"/>
        </a:p>
      </dsp:txBody>
      <dsp:txXfrm>
        <a:off x="32593" y="1314097"/>
        <a:ext cx="1552852" cy="984760"/>
      </dsp:txXfrm>
    </dsp:sp>
    <dsp:sp modelId="{DD76C80F-B21E-4212-B1EE-D074E4037AF6}">
      <dsp:nvSpPr>
        <dsp:cNvPr id="0" name=""/>
        <dsp:cNvSpPr/>
      </dsp:nvSpPr>
      <dsp:spPr>
        <a:xfrm>
          <a:off x="857199" y="1853493"/>
          <a:ext cx="1911760" cy="1911760"/>
        </a:xfrm>
        <a:prstGeom prst="leftCircularArrow">
          <a:avLst>
            <a:gd name="adj1" fmla="val 3073"/>
            <a:gd name="adj2" fmla="val 377440"/>
            <a:gd name="adj3" fmla="val 1856578"/>
            <a:gd name="adj4" fmla="val 8728116"/>
            <a:gd name="adj5" fmla="val 358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C5FF2-26A0-4BF8-A5C3-5D6AD6AECE90}">
      <dsp:nvSpPr>
        <dsp:cNvPr id="0" name=""/>
        <dsp:cNvSpPr/>
      </dsp:nvSpPr>
      <dsp:spPr>
        <a:xfrm>
          <a:off x="252626" y="2465061"/>
          <a:ext cx="1650828" cy="85008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Conclusión de negociaciones  </a:t>
          </a:r>
          <a:endParaRPr lang="en-US" sz="2000" kern="1200" dirty="0"/>
        </a:p>
      </dsp:txBody>
      <dsp:txXfrm>
        <a:off x="277524" y="2489959"/>
        <a:ext cx="1601032" cy="800287"/>
      </dsp:txXfrm>
    </dsp:sp>
    <dsp:sp modelId="{2551F2C8-E81E-471B-B47A-CB086C735F36}">
      <dsp:nvSpPr>
        <dsp:cNvPr id="0" name=""/>
        <dsp:cNvSpPr/>
      </dsp:nvSpPr>
      <dsp:spPr>
        <a:xfrm>
          <a:off x="2003680" y="1433136"/>
          <a:ext cx="1940083" cy="159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8 de marzo de 2018 en Santiago de Chile</a:t>
          </a:r>
          <a:endParaRPr lang="es-ES" sz="1800" kern="1200" dirty="0"/>
        </a:p>
      </dsp:txBody>
      <dsp:txXfrm>
        <a:off x="2040298" y="1810726"/>
        <a:ext cx="1866847" cy="1176995"/>
      </dsp:txXfrm>
    </dsp:sp>
    <dsp:sp modelId="{69ED5A9C-5D43-451D-BF66-8674C1C392FD}">
      <dsp:nvSpPr>
        <dsp:cNvPr id="0" name=""/>
        <dsp:cNvSpPr/>
      </dsp:nvSpPr>
      <dsp:spPr>
        <a:xfrm>
          <a:off x="3199733" y="133640"/>
          <a:ext cx="3057031" cy="3057031"/>
        </a:xfrm>
        <a:prstGeom prst="circularArrow">
          <a:avLst>
            <a:gd name="adj1" fmla="val 1922"/>
            <a:gd name="adj2" fmla="val 229822"/>
            <a:gd name="adj3" fmla="val 19435165"/>
            <a:gd name="adj4" fmla="val 12416008"/>
            <a:gd name="adj5" fmla="val 22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A2361-9848-41E1-9A98-D3A940A34C30}">
      <dsp:nvSpPr>
        <dsp:cNvPr id="0" name=""/>
        <dsp:cNvSpPr/>
      </dsp:nvSpPr>
      <dsp:spPr>
        <a:xfrm>
          <a:off x="2624586" y="998633"/>
          <a:ext cx="1595359" cy="844549"/>
        </a:xfrm>
        <a:prstGeom prst="roundRect">
          <a:avLst>
            <a:gd name="adj" fmla="val 10000"/>
          </a:avLst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Firma del CPTPP</a:t>
          </a:r>
          <a:endParaRPr lang="en-US" sz="2000" kern="1200" dirty="0"/>
        </a:p>
      </dsp:txBody>
      <dsp:txXfrm>
        <a:off x="2649322" y="1023369"/>
        <a:ext cx="1545887" cy="795077"/>
      </dsp:txXfrm>
    </dsp:sp>
    <dsp:sp modelId="{FBE29AC4-CF59-4648-ACD3-F276CA890FF3}">
      <dsp:nvSpPr>
        <dsp:cNvPr id="0" name=""/>
        <dsp:cNvSpPr/>
      </dsp:nvSpPr>
      <dsp:spPr>
        <a:xfrm>
          <a:off x="4789932" y="1165756"/>
          <a:ext cx="2695155" cy="1331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Procesos legislativos internos para aprobar el CPTPP en cada uno de los 11 países.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820569" y="1196393"/>
        <a:ext cx="2633881" cy="984760"/>
      </dsp:txXfrm>
    </dsp:sp>
    <dsp:sp modelId="{9D49D0B1-083C-4320-9BA6-1947F4A62DCA}">
      <dsp:nvSpPr>
        <dsp:cNvPr id="0" name=""/>
        <dsp:cNvSpPr/>
      </dsp:nvSpPr>
      <dsp:spPr>
        <a:xfrm>
          <a:off x="4251464" y="2795312"/>
          <a:ext cx="3813671" cy="1133346"/>
        </a:xfrm>
        <a:prstGeom prst="roundRect">
          <a:avLst>
            <a:gd name="adj" fmla="val 1000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El Senado de la República aprobó el CPTPP el 24 de abril de 2018</a:t>
          </a:r>
          <a:endParaRPr lang="en-US" sz="2000" b="1" kern="1200" dirty="0"/>
        </a:p>
      </dsp:txBody>
      <dsp:txXfrm>
        <a:off x="4284659" y="2828507"/>
        <a:ext cx="3747281" cy="106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672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4" cy="46672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A3738268-7BFF-4571-95B0-1FAB69C909EE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4" cy="46672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4" cy="46672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2273F298-6DEA-453F-8A82-8CEBDE2638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13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2"/>
            <a:ext cx="3037840" cy="464820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200"/>
            </a:lvl1pPr>
          </a:lstStyle>
          <a:p>
            <a:fld id="{876DB377-620A-4F8C-A3CE-82954CC414F0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4" rIns="93307" bIns="4665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307" tIns="46654" rIns="93307" bIns="466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829970"/>
            <a:ext cx="3037840" cy="46482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200"/>
            </a:lvl1pPr>
          </a:lstStyle>
          <a:p>
            <a:fld id="{753F98E2-7018-40C7-A79F-4B8B65293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1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40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52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83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11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93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80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74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57638" y="9443663"/>
            <a:ext cx="2951162" cy="49712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53F98E2-7018-40C7-A79F-4B8B65293B10}" type="slidenum">
              <a:rPr lang="es-MX" sz="3000">
                <a:solidFill>
                  <a:srgbClr val="FFFFFF"/>
                </a:solidFill>
                <a:latin typeface="Gill Sans" charset="0"/>
                <a:sym typeface="Gill Sans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 sz="3000" dirty="0">
              <a:solidFill>
                <a:srgbClr val="FFFFFF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4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57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8E2-7018-40C7-A79F-4B8B65293B1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7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z="1400" dirty="0"/>
              <a:t>Café: revisar con el Subsecretario. </a:t>
            </a:r>
          </a:p>
          <a:p>
            <a:r>
              <a:rPr lang="es-ES" sz="1400" dirty="0"/>
              <a:t>Quitar algunos ejemplos.</a:t>
            </a: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80"/>
            <a:ext cx="3038474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BB207A-DBBD-468E-AB23-83F874AC6A98}" type="slidenum">
              <a:rPr lang="es-MX" smtClean="0">
                <a:ea typeface="MS PGothic" pitchFamily="34" charset="-128"/>
              </a:rPr>
              <a:pPr/>
              <a:t>11</a:t>
            </a:fld>
            <a:endParaRPr lang="es-MX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0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83" y="363478"/>
            <a:ext cx="3094137" cy="1060858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3429000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 userDrawn="1"/>
        </p:nvSpPr>
        <p:spPr>
          <a:xfrm>
            <a:off x="251520" y="6165304"/>
            <a:ext cx="8892480" cy="692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3000" dirty="0">
              <a:solidFill>
                <a:srgbClr val="FFFFFF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3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9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06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8604250" y="6669088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52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96" y="203828"/>
            <a:ext cx="2812852" cy="964407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1538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3"/>
            <a:ext cx="6057888" cy="1362075"/>
          </a:xfrm>
        </p:spPr>
        <p:txBody>
          <a:bodyPr anchor="t"/>
          <a:lstStyle>
            <a:lvl1pPr algn="ctr">
              <a:defRPr sz="2800" b="1" cap="all"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488" y="1857368"/>
            <a:ext cx="6072230" cy="426879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A9F8-FB18-40CA-9360-BFB02F8927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9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3"/>
            <a:ext cx="6057888" cy="1362076"/>
          </a:xfrm>
        </p:spPr>
        <p:txBody>
          <a:bodyPr anchor="t"/>
          <a:lstStyle>
            <a:lvl1pPr algn="ctr">
              <a:defRPr sz="2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488" y="1857366"/>
            <a:ext cx="6072230" cy="426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9E91-D767-454F-B919-CFB585AD1A15}" type="datetime1">
              <a:rPr lang="es-ES" smtClean="0"/>
              <a:t>16/05/2018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A9F8-FB18-40CA-9360-BFB02F89277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336113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3"/>
            <a:ext cx="6057888" cy="1362076"/>
          </a:xfrm>
        </p:spPr>
        <p:txBody>
          <a:bodyPr anchor="t"/>
          <a:lstStyle>
            <a:lvl1pPr algn="ctr">
              <a:defRPr sz="2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488" y="1857366"/>
            <a:ext cx="6072230" cy="426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9E91-D767-454F-B919-CFB585AD1A15}" type="datetime1">
              <a:rPr lang="es-ES" smtClean="0"/>
              <a:t>16/05/2018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A9F8-FB18-40CA-9360-BFB02F89277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6745618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3"/>
            <a:ext cx="6057888" cy="1362076"/>
          </a:xfrm>
        </p:spPr>
        <p:txBody>
          <a:bodyPr anchor="t"/>
          <a:lstStyle>
            <a:lvl1pPr algn="ctr">
              <a:defRPr sz="2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488" y="1857366"/>
            <a:ext cx="6072230" cy="426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9E91-D767-454F-B919-CFB585AD1A15}" type="datetime1">
              <a:rPr lang="es-ES" smtClean="0"/>
              <a:t>16/05/2018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A9F8-FB18-40CA-9360-BFB02F89277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400359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4"/>
            <a:ext cx="6057888" cy="1362075"/>
          </a:xfrm>
        </p:spPr>
        <p:txBody>
          <a:bodyPr anchor="t"/>
          <a:lstStyle>
            <a:lvl1pPr algn="ctr">
              <a:defRPr sz="2100" b="1" cap="all"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489" y="1857369"/>
            <a:ext cx="6072230" cy="426879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A9F8-FB18-40CA-9360-BFB02F8927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2" y="6455931"/>
            <a:ext cx="1192923" cy="409005"/>
          </a:xfrm>
          <a:prstGeom prst="rect">
            <a:avLst/>
          </a:prstGeom>
        </p:spPr>
      </p:pic>
      <p:cxnSp>
        <p:nvCxnSpPr>
          <p:cNvPr id="9" name="7 Conector recto"/>
          <p:cNvCxnSpPr/>
          <p:nvPr userDrawn="1"/>
        </p:nvCxnSpPr>
        <p:spPr>
          <a:xfrm>
            <a:off x="420291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5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9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0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11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0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sym typeface="Gill Sans" charset="0"/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722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6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01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9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9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sym typeface="Gill Sans" charset="0"/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sym typeface="Gill Sans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81" y="6455929"/>
            <a:ext cx="1192923" cy="409005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>
            <a:off x="420290" y="6466839"/>
            <a:ext cx="8303423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00B05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0" scaled="0"/>
              <a:tileRect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8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  <p:sldLayoutId id="2147483665" r:id="rId13"/>
    <p:sldLayoutId id="2147483683" r:id="rId14"/>
    <p:sldLayoutId id="2147483684" r:id="rId15"/>
    <p:sldLayoutId id="2147483890" r:id="rId16"/>
    <p:sldLayoutId id="2147483891" r:id="rId17"/>
    <p:sldLayoutId id="2147483892" r:id="rId18"/>
    <p:sldLayoutId id="2147483893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om.mx/url?sa=i&amp;rct=j&amp;q=&amp;esrc=s&amp;source=images&amp;cd=&amp;cad=rja&amp;uact=8&amp;ved=0ahUKEwjT8uH80KrKAhWKMSYKHbFlB-0QjRwIBw&amp;url=http://www.sertv.gob.pa/noticias-crisol/item/26610-normas-para-salvar-atun-seran-impuestas-por-eeuu&amp;psig=AFQjCNGJCmPMVVy3O1mtDVogoH9wm6mC6w&amp;ust=145290653790407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12160" y="332656"/>
            <a:ext cx="3060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6" name="Picture 2" descr="http://www.siam.economia.gob.mx/swb/work/models/e5cinco/Template/images/logoSE_hoz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17" y="1124744"/>
            <a:ext cx="4912455" cy="1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19672" y="3645024"/>
            <a:ext cx="60486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Tratado Integral y Progresista de Asociación Transpacífico</a:t>
            </a:r>
          </a:p>
          <a:p>
            <a:pPr algn="ctr"/>
            <a:r>
              <a:rPr lang="es-MX" sz="3600" b="1" dirty="0"/>
              <a:t>(CPTPP) </a:t>
            </a:r>
          </a:p>
          <a:p>
            <a:pPr algn="ctr"/>
            <a:endParaRPr lang="es-MX" sz="2800" b="1" dirty="0">
              <a:latin typeface="Century Gothic" pitchFamily="34" charset="0"/>
            </a:endParaRPr>
          </a:p>
          <a:p>
            <a:pPr algn="ctr"/>
            <a:r>
              <a:rPr lang="es-MX" sz="2400" b="1" dirty="0">
                <a:latin typeface="Century Gothic" pitchFamily="34" charset="0"/>
              </a:rPr>
              <a:t>16 de mayo de 2018</a:t>
            </a:r>
          </a:p>
        </p:txBody>
      </p:sp>
    </p:spTree>
    <p:extLst>
      <p:ext uri="{BB962C8B-B14F-4D97-AF65-F5344CB8AC3E}">
        <p14:creationId xmlns:p14="http://schemas.microsoft.com/office/powerpoint/2010/main" val="57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 49"/>
          <p:cNvSpPr/>
          <p:nvPr/>
        </p:nvSpPr>
        <p:spPr>
          <a:xfrm>
            <a:off x="1887459" y="4267965"/>
            <a:ext cx="2704816" cy="781215"/>
          </a:xfrm>
          <a:custGeom>
            <a:avLst/>
            <a:gdLst>
              <a:gd name="connsiteX0" fmla="*/ 0 w 1562430"/>
              <a:gd name="connsiteY0" fmla="*/ 0 h 1041620"/>
              <a:gd name="connsiteX1" fmla="*/ 1562430 w 1562430"/>
              <a:gd name="connsiteY1" fmla="*/ 0 h 1041620"/>
              <a:gd name="connsiteX2" fmla="*/ 1562430 w 1562430"/>
              <a:gd name="connsiteY2" fmla="*/ 1041620 h 1041620"/>
              <a:gd name="connsiteX3" fmla="*/ 0 w 1562430"/>
              <a:gd name="connsiteY3" fmla="*/ 1041620 h 1041620"/>
              <a:gd name="connsiteX4" fmla="*/ 0 w 1562430"/>
              <a:gd name="connsiteY4" fmla="*/ 0 h 10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430" h="1041620">
                <a:moveTo>
                  <a:pt x="0" y="0"/>
                </a:moveTo>
                <a:lnTo>
                  <a:pt x="1562430" y="0"/>
                </a:lnTo>
                <a:lnTo>
                  <a:pt x="1562430" y="1041620"/>
                </a:lnTo>
                <a:lnTo>
                  <a:pt x="0" y="1041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333375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es-MX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1520" y="188640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Importancia económica del CPTPP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n para InversiÃ³n extranjera direc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23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oblaci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5024"/>
            <a:ext cx="324249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93096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627784" y="2833772"/>
            <a:ext cx="30412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>
                <a:solidFill>
                  <a:srgbClr val="006600"/>
                </a:solidFill>
              </a:rPr>
              <a:t>6.8% de la población</a:t>
            </a:r>
            <a:endParaRPr lang="es-MX" sz="2600" b="1" dirty="0">
              <a:solidFill>
                <a:srgbClr val="0066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9752" y="4695527"/>
            <a:ext cx="1798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>
                <a:solidFill>
                  <a:srgbClr val="0066CC"/>
                </a:solidFill>
              </a:rPr>
              <a:t>14% del PIB</a:t>
            </a:r>
            <a:endParaRPr lang="es-MX" sz="2600" b="1" dirty="0">
              <a:solidFill>
                <a:srgbClr val="0066CC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1960" y="3543399"/>
            <a:ext cx="26164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>
                <a:solidFill>
                  <a:srgbClr val="C00000"/>
                </a:solidFill>
              </a:rPr>
              <a:t>15% del comercio</a:t>
            </a:r>
            <a:endParaRPr lang="es-MX" sz="26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http://gsft.in/wp-content/uploads/2013/11/mba-export-management-cour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44" y="1557088"/>
            <a:ext cx="221494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059832" y="5805064"/>
            <a:ext cx="3560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 smtClean="0">
                <a:solidFill>
                  <a:srgbClr val="FF6600"/>
                </a:solidFill>
              </a:rPr>
              <a:t>13% de captación de IED</a:t>
            </a:r>
            <a:endParaRPr lang="es-MX" sz="2600" b="1" dirty="0">
              <a:solidFill>
                <a:srgbClr val="FF66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1488" t="9709" b="10509"/>
          <a:stretch/>
        </p:blipFill>
        <p:spPr>
          <a:xfrm>
            <a:off x="1683976" y="1144401"/>
            <a:ext cx="6056376" cy="6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2 Título"/>
          <p:cNvSpPr txBox="1">
            <a:spLocks/>
          </p:cNvSpPr>
          <p:nvPr/>
        </p:nvSpPr>
        <p:spPr>
          <a:xfrm>
            <a:off x="251521" y="200266"/>
            <a:ext cx="8654608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Acceso a mercado de bienes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96735" y="6453336"/>
            <a:ext cx="87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chemeClr val="bg1">
                    <a:lumMod val="50000"/>
                  </a:schemeClr>
                </a:solidFill>
              </a:rPr>
              <a:t>1/ El periodo de liberalización puede variar dependiendo del mercado, 90% a la entrada en vigor del Acuerdo salvo VN, MY, PE. </a:t>
            </a:r>
          </a:p>
          <a:p>
            <a:r>
              <a:rPr lang="es-MX" sz="900" dirty="0" smtClean="0">
                <a:solidFill>
                  <a:schemeClr val="bg1">
                    <a:lumMod val="50000"/>
                  </a:schemeClr>
                </a:solidFill>
              </a:rPr>
              <a:t>2/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900" dirty="0" smtClean="0">
                <a:solidFill>
                  <a:schemeClr val="bg1">
                    <a:lumMod val="50000"/>
                  </a:schemeClr>
                </a:solidFill>
              </a:rPr>
              <a:t>Excluye café 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verde robusta: liberalización a partir del año </a:t>
            </a:r>
            <a:r>
              <a:rPr lang="es-ES" sz="9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s-ES" sz="9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MX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MX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83768" y="5661248"/>
            <a:ext cx="439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6600"/>
                </a:solidFill>
              </a:rPr>
              <a:t>México no concedió acceso al mercado de azúcar.</a:t>
            </a:r>
            <a:endParaRPr lang="es-MX" sz="1600" dirty="0">
              <a:solidFill>
                <a:srgbClr val="0066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4211960" y="3573016"/>
            <a:ext cx="4647789" cy="1370169"/>
            <a:chOff x="4653746" y="4088223"/>
            <a:chExt cx="4132916" cy="1370169"/>
          </a:xfrm>
        </p:grpSpPr>
        <p:sp>
          <p:nvSpPr>
            <p:cNvPr id="40" name="Rectángulo 32"/>
            <p:cNvSpPr/>
            <p:nvPr/>
          </p:nvSpPr>
          <p:spPr>
            <a:xfrm>
              <a:off x="4653746" y="4088223"/>
              <a:ext cx="3667235" cy="621295"/>
            </a:xfrm>
            <a:prstGeom prst="rect">
              <a:avLst/>
            </a:prstGeom>
          </p:spPr>
          <p:txBody>
            <a:bodyPr wrap="square" lIns="107287" tIns="53643" rIns="107287" bIns="53643">
              <a:spAutoFit/>
            </a:bodyPr>
            <a:lstStyle/>
            <a:p>
              <a:pPr marL="214313" indent="-214313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s-MX" sz="1600" b="1" dirty="0" smtClean="0"/>
                <a:t>Lácteos:</a:t>
              </a:r>
              <a:r>
                <a:rPr lang="es-MX" sz="1600" dirty="0" smtClean="0"/>
                <a:t> cupos en </a:t>
              </a:r>
              <a:r>
                <a:rPr lang="es-MX" sz="1600" dirty="0"/>
                <a:t>quesos, </a:t>
              </a:r>
              <a:r>
                <a:rPr lang="es-MX" sz="1600" dirty="0" smtClean="0"/>
                <a:t>mantequilla y leche </a:t>
              </a:r>
              <a:r>
                <a:rPr lang="es-MX" sz="1600" dirty="0"/>
                <a:t>en </a:t>
              </a:r>
              <a:r>
                <a:rPr lang="es-MX" sz="1600" dirty="0" smtClean="0"/>
                <a:t>polvo</a:t>
              </a:r>
              <a:r>
                <a:rPr lang="es-MX" sz="1600" dirty="0"/>
                <a:t>.</a:t>
              </a:r>
              <a:endParaRPr lang="es-MX" sz="1600" dirty="0" smtClean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653746" y="4596618"/>
              <a:ext cx="413291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s-MX" sz="1600" b="1" dirty="0"/>
                <a:t>Arroz: </a:t>
              </a:r>
              <a:r>
                <a:rPr lang="es-MX" sz="1600" dirty="0"/>
                <a:t>liberalización en 10 años.</a:t>
              </a:r>
            </a:p>
            <a:p>
              <a:pPr marL="214313" indent="-214313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s-MX" sz="1600" b="1" dirty="0" smtClean="0"/>
                <a:t>Atún y sardinas: </a:t>
              </a:r>
              <a:r>
                <a:rPr lang="es-MX" sz="1600" dirty="0" smtClean="0"/>
                <a:t>liberalización a partir del año 16.  </a:t>
              </a:r>
            </a:p>
            <a:p>
              <a:pPr marL="214313" indent="-214313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s-MX" sz="1600" b="1" dirty="0" smtClean="0"/>
                <a:t>Prendas de vestir:</a:t>
              </a:r>
              <a:r>
                <a:rPr lang="es-MX" sz="1600" dirty="0" smtClean="0"/>
                <a:t> liberalización a partir del año 16.</a:t>
              </a:r>
            </a:p>
          </p:txBody>
        </p:sp>
      </p:grpSp>
      <p:sp>
        <p:nvSpPr>
          <p:cNvPr id="70" name="CuadroTexto 21"/>
          <p:cNvSpPr txBox="1">
            <a:spLocks noChangeArrowheads="1"/>
          </p:cNvSpPr>
          <p:nvPr/>
        </p:nvSpPr>
        <p:spPr bwMode="auto">
          <a:xfrm>
            <a:off x="4427984" y="3284984"/>
            <a:ext cx="4280871" cy="3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sz="1600" b="1" dirty="0" smtClean="0">
                <a:solidFill>
                  <a:srgbClr val="C00000"/>
                </a:solidFill>
                <a:latin typeface="+mn-lt"/>
                <a:ea typeface="+mn-ea"/>
                <a:cs typeface="Adobe Caslon Pro"/>
              </a:rPr>
              <a:t>México atiende a sectores productivos sensibles</a:t>
            </a:r>
            <a:endParaRPr lang="es-ES" sz="1600" b="1" dirty="0">
              <a:solidFill>
                <a:srgbClr val="C00000"/>
              </a:solidFill>
              <a:latin typeface="+mn-lt"/>
              <a:ea typeface="+mn-ea"/>
              <a:cs typeface="Adobe Caslon Pro"/>
            </a:endParaRPr>
          </a:p>
        </p:txBody>
      </p:sp>
      <p:sp>
        <p:nvSpPr>
          <p:cNvPr id="73" name="Rectángulo 32"/>
          <p:cNvSpPr/>
          <p:nvPr/>
        </p:nvSpPr>
        <p:spPr>
          <a:xfrm>
            <a:off x="755576" y="3573016"/>
            <a:ext cx="3560791" cy="21601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Vehículos y autopartes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Aeroespacial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Dispositivos médicos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Equipos eléctricos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Cosméticos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Tequila</a:t>
            </a:r>
            <a:r>
              <a:rPr lang="es-MX" sz="1600" dirty="0"/>
              <a:t>, mezcal y cerveza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Aguacate, carne de res y cerdo. </a:t>
            </a:r>
          </a:p>
          <a:p>
            <a:pPr marL="214313" indent="-2143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Jugo de naranja.</a:t>
            </a:r>
            <a:endParaRPr lang="es-MX" sz="1600" dirty="0"/>
          </a:p>
        </p:txBody>
      </p:sp>
      <p:sp>
        <p:nvSpPr>
          <p:cNvPr id="76" name="CuadroTexto 21"/>
          <p:cNvSpPr txBox="1">
            <a:spLocks noChangeArrowheads="1"/>
          </p:cNvSpPr>
          <p:nvPr/>
        </p:nvSpPr>
        <p:spPr bwMode="auto">
          <a:xfrm>
            <a:off x="683568" y="3284984"/>
            <a:ext cx="3560791" cy="3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sz="1600" b="1" dirty="0" smtClean="0">
                <a:solidFill>
                  <a:srgbClr val="006600"/>
                </a:solidFill>
                <a:latin typeface="+mn-lt"/>
                <a:ea typeface="+mn-ea"/>
                <a:cs typeface="Adobe Caslon Pro"/>
              </a:rPr>
              <a:t>México impulsa sectores estratégicos</a:t>
            </a:r>
            <a:endParaRPr lang="es-ES" sz="1600" b="1" dirty="0">
              <a:solidFill>
                <a:srgbClr val="006600"/>
              </a:solidFill>
              <a:latin typeface="+mn-lt"/>
              <a:ea typeface="+mn-ea"/>
              <a:cs typeface="Adobe Caslon Pro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827584" y="5877272"/>
            <a:ext cx="8142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Garantiza protección </a:t>
            </a:r>
            <a:r>
              <a:rPr lang="es-ES" sz="1600" b="1" dirty="0"/>
              <a:t>de </a:t>
            </a:r>
            <a:r>
              <a:rPr lang="es-ES" sz="1600" b="1" dirty="0" smtClean="0"/>
              <a:t>las 14 denominaciones de origen de México.</a:t>
            </a:r>
            <a:endParaRPr lang="es-ES" sz="1600" b="1" dirty="0"/>
          </a:p>
        </p:txBody>
      </p:sp>
      <p:sp>
        <p:nvSpPr>
          <p:cNvPr id="22" name="Rectángulo 21"/>
          <p:cNvSpPr/>
          <p:nvPr/>
        </p:nvSpPr>
        <p:spPr>
          <a:xfrm>
            <a:off x="683568" y="1268760"/>
            <a:ext cx="3524609" cy="1857513"/>
          </a:xfrm>
          <a:prstGeom prst="rect">
            <a:avLst/>
          </a:prstGeom>
          <a:ln>
            <a:solidFill>
              <a:srgbClr val="0066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CuadroTexto 21"/>
          <p:cNvSpPr txBox="1">
            <a:spLocks noChangeArrowheads="1"/>
          </p:cNvSpPr>
          <p:nvPr/>
        </p:nvSpPr>
        <p:spPr bwMode="auto">
          <a:xfrm>
            <a:off x="755576" y="1196752"/>
            <a:ext cx="3433629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n-lt"/>
                <a:ea typeface="+mn-ea"/>
                <a:cs typeface="Adobe Caslon Pro"/>
              </a:rPr>
              <a:t>México gana acceso</a:t>
            </a:r>
            <a:endParaRPr lang="es-ES" sz="2000" b="1" baseline="30000" dirty="0">
              <a:solidFill>
                <a:srgbClr val="C00000"/>
              </a:solidFill>
              <a:latin typeface="+mn-lt"/>
              <a:ea typeface="+mn-ea"/>
              <a:cs typeface="Adobe Caslon Pro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85659" y="1700808"/>
            <a:ext cx="3381106" cy="1169329"/>
            <a:chOff x="1484681" y="1757687"/>
            <a:chExt cx="3303343" cy="1169329"/>
          </a:xfrm>
        </p:grpSpPr>
        <p:sp>
          <p:nvSpPr>
            <p:cNvPr id="69" name="CuadroTexto 68"/>
            <p:cNvSpPr txBox="1"/>
            <p:nvPr/>
          </p:nvSpPr>
          <p:spPr>
            <a:xfrm>
              <a:off x="1498294" y="2621783"/>
              <a:ext cx="587020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99%</a:t>
              </a:r>
              <a:endParaRPr lang="es-MX" b="1" dirty="0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484681" y="1757687"/>
              <a:ext cx="3303343" cy="911572"/>
              <a:chOff x="1484681" y="2310445"/>
              <a:chExt cx="3303343" cy="911572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1484681" y="2310445"/>
                <a:ext cx="3124998" cy="369332"/>
                <a:chOff x="1484681" y="2310445"/>
                <a:chExt cx="3124998" cy="369332"/>
              </a:xfrm>
            </p:grpSpPr>
            <p:sp>
              <p:nvSpPr>
                <p:cNvPr id="77" name="Rectángulo 32"/>
                <p:cNvSpPr/>
                <p:nvPr/>
              </p:nvSpPr>
              <p:spPr>
                <a:xfrm>
                  <a:off x="2072864" y="2310445"/>
                  <a:ext cx="2536815" cy="329933"/>
                </a:xfrm>
                <a:prstGeom prst="rect">
                  <a:avLst/>
                </a:prstGeom>
              </p:spPr>
              <p:txBody>
                <a:bodyPr wrap="square" lIns="107287" tIns="53643" rIns="107287" bIns="53643">
                  <a:spAutoFit/>
                </a:bodyPr>
                <a:lstStyle/>
                <a:p>
                  <a:pPr marL="0" lvl="1" algn="just">
                    <a:lnSpc>
                      <a:spcPct val="90000"/>
                    </a:lnSpc>
                    <a:spcAft>
                      <a:spcPts val="352"/>
                    </a:spcAft>
                    <a:buClr>
                      <a:srgbClr val="FF0000"/>
                    </a:buClr>
                  </a:pPr>
                  <a:r>
                    <a:rPr lang="es-MX" sz="1600" b="1" dirty="0" smtClean="0"/>
                    <a:t>Liberalización inmediata</a:t>
                  </a:r>
                  <a:r>
                    <a:rPr lang="es-MX" sz="1600" b="1" baseline="30000" dirty="0" smtClean="0"/>
                    <a:t>1/</a:t>
                  </a:r>
                </a:p>
              </p:txBody>
            </p:sp>
            <p:sp>
              <p:nvSpPr>
                <p:cNvPr id="78" name="CuadroTexto 77"/>
                <p:cNvSpPr txBox="1"/>
                <p:nvPr/>
              </p:nvSpPr>
              <p:spPr>
                <a:xfrm>
                  <a:off x="1484681" y="2310445"/>
                  <a:ext cx="702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+90%</a:t>
                  </a:r>
                </a:p>
              </p:txBody>
            </p:sp>
          </p:grpSp>
          <p:grpSp>
            <p:nvGrpSpPr>
              <p:cNvPr id="4" name="Grupo 3"/>
              <p:cNvGrpSpPr/>
              <p:nvPr/>
            </p:nvGrpSpPr>
            <p:grpSpPr>
              <a:xfrm>
                <a:off x="1543191" y="2670485"/>
                <a:ext cx="3244833" cy="551532"/>
                <a:chOff x="1543191" y="2670485"/>
                <a:chExt cx="3244833" cy="551532"/>
              </a:xfrm>
            </p:grpSpPr>
            <p:sp>
              <p:nvSpPr>
                <p:cNvPr id="79" name="Rectángulo 32"/>
                <p:cNvSpPr/>
                <p:nvPr/>
              </p:nvSpPr>
              <p:spPr>
                <a:xfrm>
                  <a:off x="2072864" y="2670485"/>
                  <a:ext cx="2715160" cy="551532"/>
                </a:xfrm>
                <a:prstGeom prst="rect">
                  <a:avLst/>
                </a:prstGeom>
              </p:spPr>
              <p:txBody>
                <a:bodyPr wrap="square" lIns="107287" tIns="53643" rIns="107287" bIns="53643">
                  <a:spAutoFit/>
                </a:bodyPr>
                <a:lstStyle/>
                <a:p>
                  <a:pPr marL="0" lvl="1">
                    <a:lnSpc>
                      <a:spcPct val="90000"/>
                    </a:lnSpc>
                    <a:spcAft>
                      <a:spcPts val="352"/>
                    </a:spcAft>
                    <a:buClr>
                      <a:srgbClr val="FF0000"/>
                    </a:buClr>
                  </a:pPr>
                  <a:r>
                    <a:rPr lang="es-MX" sz="1600" b="1" dirty="0" smtClean="0"/>
                    <a:t>Liberalización a mediano plazo</a:t>
                  </a:r>
                  <a:r>
                    <a:rPr lang="es-MX" sz="1600" dirty="0" smtClean="0"/>
                    <a:t> (5-10  </a:t>
                  </a:r>
                  <a:r>
                    <a:rPr lang="es-MX" sz="1600" dirty="0"/>
                    <a:t>años</a:t>
                  </a:r>
                  <a:r>
                    <a:rPr lang="es-MX" sz="1600" dirty="0" smtClean="0"/>
                    <a:t>)</a:t>
                  </a:r>
                </a:p>
              </p:txBody>
            </p:sp>
            <p:sp>
              <p:nvSpPr>
                <p:cNvPr id="80" name="CuadroTexto 79"/>
                <p:cNvSpPr txBox="1"/>
                <p:nvPr/>
              </p:nvSpPr>
              <p:spPr>
                <a:xfrm>
                  <a:off x="1543191" y="2742493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+9%</a:t>
                  </a:r>
                </a:p>
              </p:txBody>
            </p:sp>
          </p:grpSp>
        </p:grpSp>
      </p:grpSp>
      <p:sp>
        <p:nvSpPr>
          <p:cNvPr id="16" name="Rectángulo 15"/>
          <p:cNvSpPr/>
          <p:nvPr/>
        </p:nvSpPr>
        <p:spPr>
          <a:xfrm>
            <a:off x="2051720" y="2780928"/>
            <a:ext cx="2128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1</a:t>
            </a:r>
            <a:r>
              <a:rPr lang="es-MX" sz="1400" dirty="0" smtClean="0"/>
              <a:t>%  Concesiones parciales.</a:t>
            </a:r>
            <a:endParaRPr lang="es-MX" sz="1400" dirty="0"/>
          </a:p>
        </p:txBody>
      </p:sp>
      <p:sp>
        <p:nvSpPr>
          <p:cNvPr id="71" name="Rectángulo 70"/>
          <p:cNvSpPr/>
          <p:nvPr/>
        </p:nvSpPr>
        <p:spPr>
          <a:xfrm>
            <a:off x="4427984" y="1268760"/>
            <a:ext cx="4273698" cy="1925406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1"/>
          <p:cNvSpPr txBox="1">
            <a:spLocks noChangeArrowheads="1"/>
          </p:cNvSpPr>
          <p:nvPr/>
        </p:nvSpPr>
        <p:spPr bwMode="auto">
          <a:xfrm>
            <a:off x="4716016" y="1196752"/>
            <a:ext cx="4126211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sz="2000" b="1" dirty="0" smtClean="0">
                <a:solidFill>
                  <a:srgbClr val="C00000"/>
                </a:solidFill>
                <a:latin typeface="+mn-lt"/>
                <a:ea typeface="+mn-ea"/>
                <a:cs typeface="Adobe Caslon Pro"/>
              </a:rPr>
              <a:t>México otorga acceso</a:t>
            </a:r>
            <a:endParaRPr lang="es-ES" sz="2000" b="1" baseline="30000" dirty="0">
              <a:solidFill>
                <a:srgbClr val="C00000"/>
              </a:solidFill>
              <a:latin typeface="+mn-lt"/>
              <a:ea typeface="+mn-ea"/>
              <a:cs typeface="Adobe Caslon Pro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499993" y="1556794"/>
            <a:ext cx="4306868" cy="1593466"/>
            <a:chOff x="4684990" y="1507669"/>
            <a:chExt cx="4372539" cy="1593466"/>
          </a:xfrm>
        </p:grpSpPr>
        <p:grpSp>
          <p:nvGrpSpPr>
            <p:cNvPr id="19" name="Grupo 18"/>
            <p:cNvGrpSpPr/>
            <p:nvPr/>
          </p:nvGrpSpPr>
          <p:grpSpPr>
            <a:xfrm>
              <a:off x="4684990" y="1507669"/>
              <a:ext cx="4372539" cy="1161410"/>
              <a:chOff x="4684990" y="1526966"/>
              <a:chExt cx="4372539" cy="1161410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4758096" y="1526966"/>
                <a:ext cx="3258918" cy="401943"/>
                <a:chOff x="3993753" y="1852649"/>
                <a:chExt cx="3457927" cy="301986"/>
              </a:xfrm>
            </p:grpSpPr>
            <p:sp>
              <p:nvSpPr>
                <p:cNvPr id="18" name="Rectángulo 32"/>
                <p:cNvSpPr/>
                <p:nvPr/>
              </p:nvSpPr>
              <p:spPr>
                <a:xfrm>
                  <a:off x="4614314" y="1906751"/>
                  <a:ext cx="2837366" cy="247884"/>
                </a:xfrm>
                <a:prstGeom prst="rect">
                  <a:avLst/>
                </a:prstGeom>
              </p:spPr>
              <p:txBody>
                <a:bodyPr wrap="square" lIns="107287" tIns="53643" rIns="107287" bIns="53643">
                  <a:spAutoFit/>
                </a:bodyPr>
                <a:lstStyle/>
                <a:p>
                  <a:pPr marL="0" lvl="1" algn="just">
                    <a:lnSpc>
                      <a:spcPct val="90000"/>
                    </a:lnSpc>
                    <a:spcAft>
                      <a:spcPts val="352"/>
                    </a:spcAft>
                    <a:buClr>
                      <a:srgbClr val="FF0000"/>
                    </a:buClr>
                  </a:pPr>
                  <a:r>
                    <a:rPr lang="es-MX" sz="1600" b="1" dirty="0" smtClean="0"/>
                    <a:t>Liberalización inmediata</a:t>
                  </a:r>
                  <a:endParaRPr lang="es-MX" sz="1600" b="1" baseline="30000" dirty="0" smtClean="0"/>
                </a:p>
              </p:txBody>
            </p:sp>
            <p:sp>
              <p:nvSpPr>
                <p:cNvPr id="55" name="CuadroTexto 54"/>
                <p:cNvSpPr txBox="1"/>
                <p:nvPr/>
              </p:nvSpPr>
              <p:spPr>
                <a:xfrm>
                  <a:off x="3993753" y="1852649"/>
                  <a:ext cx="656567" cy="277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77%</a:t>
                  </a:r>
                </a:p>
              </p:txBody>
            </p:sp>
          </p:grpSp>
          <p:grpSp>
            <p:nvGrpSpPr>
              <p:cNvPr id="10" name="Grupo 9"/>
              <p:cNvGrpSpPr/>
              <p:nvPr/>
            </p:nvGrpSpPr>
            <p:grpSpPr>
              <a:xfrm>
                <a:off x="4758096" y="1887005"/>
                <a:ext cx="4082032" cy="401941"/>
                <a:chOff x="3993755" y="2402136"/>
                <a:chExt cx="4331306" cy="301984"/>
              </a:xfrm>
            </p:grpSpPr>
            <p:sp>
              <p:nvSpPr>
                <p:cNvPr id="49" name="Rectángulo 32"/>
                <p:cNvSpPr/>
                <p:nvPr/>
              </p:nvSpPr>
              <p:spPr>
                <a:xfrm>
                  <a:off x="4614316" y="2456237"/>
                  <a:ext cx="3710745" cy="247883"/>
                </a:xfrm>
                <a:prstGeom prst="rect">
                  <a:avLst/>
                </a:prstGeom>
              </p:spPr>
              <p:txBody>
                <a:bodyPr wrap="square" lIns="107287" tIns="53643" rIns="107287" bIns="53643">
                  <a:spAutoFit/>
                </a:bodyPr>
                <a:lstStyle/>
                <a:p>
                  <a:pPr marL="0" lvl="1" algn="just">
                    <a:lnSpc>
                      <a:spcPct val="90000"/>
                    </a:lnSpc>
                    <a:spcAft>
                      <a:spcPts val="352"/>
                    </a:spcAft>
                    <a:buClr>
                      <a:srgbClr val="FF0000"/>
                    </a:buClr>
                  </a:pPr>
                  <a:r>
                    <a:rPr lang="es-MX" sz="1600" b="1" dirty="0" smtClean="0"/>
                    <a:t>Liberalización a </a:t>
                  </a:r>
                  <a:r>
                    <a:rPr lang="es-MX" sz="1600" b="1" dirty="0"/>
                    <a:t>corto </a:t>
                  </a:r>
                  <a:r>
                    <a:rPr lang="es-MX" sz="1600" b="1" dirty="0" smtClean="0"/>
                    <a:t>plazo</a:t>
                  </a:r>
                  <a:r>
                    <a:rPr lang="es-MX" sz="1600" dirty="0" smtClean="0"/>
                    <a:t> (5 </a:t>
                  </a:r>
                  <a:r>
                    <a:rPr lang="es-MX" sz="1600" dirty="0"/>
                    <a:t>años</a:t>
                  </a:r>
                  <a:r>
                    <a:rPr lang="es-MX" sz="1600" dirty="0" smtClean="0"/>
                    <a:t>)</a:t>
                  </a:r>
                </a:p>
              </p:txBody>
            </p:sp>
            <p:sp>
              <p:nvSpPr>
                <p:cNvPr id="56" name="CuadroTexto 55"/>
                <p:cNvSpPr txBox="1"/>
                <p:nvPr/>
              </p:nvSpPr>
              <p:spPr>
                <a:xfrm>
                  <a:off x="3993755" y="2402136"/>
                  <a:ext cx="654774" cy="277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+3%</a:t>
                  </a:r>
                </a:p>
              </p:txBody>
            </p:sp>
          </p:grpSp>
          <p:grpSp>
            <p:nvGrpSpPr>
              <p:cNvPr id="11" name="Grupo 10"/>
              <p:cNvGrpSpPr/>
              <p:nvPr/>
            </p:nvGrpSpPr>
            <p:grpSpPr>
              <a:xfrm>
                <a:off x="4684990" y="2319044"/>
                <a:ext cx="4372539" cy="369332"/>
                <a:chOff x="3916181" y="2864256"/>
                <a:chExt cx="4639554" cy="277485"/>
              </a:xfrm>
            </p:grpSpPr>
            <p:sp>
              <p:nvSpPr>
                <p:cNvPr id="57" name="CuadroTexto 56"/>
                <p:cNvSpPr txBox="1"/>
                <p:nvPr/>
              </p:nvSpPr>
              <p:spPr>
                <a:xfrm>
                  <a:off x="3916181" y="2864256"/>
                  <a:ext cx="785656" cy="277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006600"/>
                      </a:solidFill>
                      <a:latin typeface="Calibri" panose="020F0502020204030204" pitchFamily="34" charset="0"/>
                    </a:rPr>
                    <a:t>+19%</a:t>
                  </a:r>
                </a:p>
              </p:txBody>
            </p:sp>
            <p:sp>
              <p:nvSpPr>
                <p:cNvPr id="2" name="Rectángulo 1"/>
                <p:cNvSpPr/>
                <p:nvPr/>
              </p:nvSpPr>
              <p:spPr>
                <a:xfrm>
                  <a:off x="4614311" y="2864258"/>
                  <a:ext cx="3941424" cy="2358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just">
                    <a:lnSpc>
                      <a:spcPct val="90000"/>
                    </a:lnSpc>
                    <a:spcAft>
                      <a:spcPts val="352"/>
                    </a:spcAft>
                    <a:buClr>
                      <a:srgbClr val="FF0000"/>
                    </a:buClr>
                  </a:pPr>
                  <a:r>
                    <a:rPr lang="es-MX" sz="1600" b="1" dirty="0"/>
                    <a:t>Liberalización a largo </a:t>
                  </a:r>
                  <a:r>
                    <a:rPr lang="es-MX" sz="1600" b="1" dirty="0" smtClean="0"/>
                    <a:t>plazo </a:t>
                  </a:r>
                  <a:r>
                    <a:rPr lang="es-MX" sz="1600" dirty="0" smtClean="0"/>
                    <a:t>(10 a 15 </a:t>
                  </a:r>
                  <a:r>
                    <a:rPr lang="es-MX" sz="1600" dirty="0"/>
                    <a:t>años) </a:t>
                  </a:r>
                </a:p>
              </p:txBody>
            </p:sp>
          </p:grpSp>
        </p:grpSp>
        <p:sp>
          <p:nvSpPr>
            <p:cNvPr id="12" name="CuadroTexto 11"/>
            <p:cNvSpPr txBox="1"/>
            <p:nvPr/>
          </p:nvSpPr>
          <p:spPr>
            <a:xfrm>
              <a:off x="4721508" y="2731803"/>
              <a:ext cx="61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99%</a:t>
              </a:r>
              <a:endParaRPr lang="es-MX" b="1" dirty="0"/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6588224" y="2833191"/>
            <a:ext cx="2128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400" dirty="0"/>
              <a:t>1</a:t>
            </a:r>
            <a:r>
              <a:rPr lang="es-MX" sz="1400" dirty="0" smtClean="0"/>
              <a:t>%  Concesiones parciales.</a:t>
            </a:r>
            <a:endParaRPr lang="es-MX" sz="1400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899592" y="2564904"/>
            <a:ext cx="597208" cy="6692"/>
          </a:xfrm>
          <a:prstGeom prst="line">
            <a:avLst/>
          </a:prstGeom>
          <a:ln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4572000" y="2708920"/>
            <a:ext cx="597208" cy="6692"/>
          </a:xfrm>
          <a:prstGeom prst="line">
            <a:avLst/>
          </a:prstGeom>
          <a:ln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950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246" y="1196752"/>
            <a:ext cx="8858250" cy="3263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solidFill>
                  <a:srgbClr val="C00000"/>
                </a:solidFill>
              </a:rPr>
              <a:t>Singapur, Australia y Nueva Zelandia: </a:t>
            </a:r>
            <a:endParaRPr lang="es-ES" sz="24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entre </a:t>
            </a:r>
            <a:r>
              <a:rPr lang="es-ES" sz="2400" b="1" dirty="0">
                <a:solidFill>
                  <a:srgbClr val="C00000"/>
                </a:solidFill>
              </a:rPr>
              <a:t>los 30 países con mayor poder adquisitivo</a:t>
            </a:r>
            <a:endParaRPr lang="es-MX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63694"/>
              </p:ext>
            </p:extLst>
          </p:nvPr>
        </p:nvGraphicFramePr>
        <p:xfrm>
          <a:off x="827584" y="2204864"/>
          <a:ext cx="7459027" cy="38510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47674">
                  <a:extLst>
                    <a:ext uri="{9D8B030D-6E8A-4147-A177-3AD203B41FA5}">
                      <a16:colId xmlns:a16="http://schemas.microsoft.com/office/drawing/2014/main" val="1394046987"/>
                    </a:ext>
                  </a:extLst>
                </a:gridCol>
                <a:gridCol w="2001278">
                  <a:extLst>
                    <a:ext uri="{9D8B030D-6E8A-4147-A177-3AD203B41FA5}">
                      <a16:colId xmlns:a16="http://schemas.microsoft.com/office/drawing/2014/main" val="1800359879"/>
                    </a:ext>
                  </a:extLst>
                </a:gridCol>
                <a:gridCol w="4410075">
                  <a:extLst>
                    <a:ext uri="{9D8B030D-6E8A-4147-A177-3AD203B41FA5}">
                      <a16:colId xmlns:a16="http://schemas.microsoft.com/office/drawing/2014/main" val="2381200421"/>
                    </a:ext>
                  </a:extLst>
                </a:gridCol>
              </a:tblGrid>
              <a:tr h="519480">
                <a:tc>
                  <a:txBody>
                    <a:bodyPr/>
                    <a:lstStyle/>
                    <a:p>
                      <a:endParaRPr lang="es-MX" sz="1400" dirty="0"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Acceso inmediato al mercado agroalimentario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Ejemplos de liberalización inmediata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86359"/>
                  </a:ext>
                </a:extLst>
              </a:tr>
              <a:tr h="313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Singapur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100%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-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25281"/>
                  </a:ext>
                </a:extLst>
              </a:tr>
              <a:tr h="51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Australia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99.9%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Ovoproductos y yemas, </a:t>
                      </a:r>
                      <a:r>
                        <a:rPr lang="es-MX" sz="1400" dirty="0" err="1">
                          <a:effectLst/>
                          <a:latin typeface="+mn-lt"/>
                        </a:rPr>
                        <a:t>berries</a:t>
                      </a:r>
                      <a:r>
                        <a:rPr lang="es-MX" sz="1400" dirty="0">
                          <a:effectLst/>
                          <a:latin typeface="+mn-lt"/>
                        </a:rPr>
                        <a:t>, miel, aguacate, frutas tropicales, atún y preparaciones alimenticias 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489102"/>
                  </a:ext>
                </a:extLst>
              </a:tr>
              <a:tr h="51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Nueva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Zelandia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99.1%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Ovoproductos y yemas, </a:t>
                      </a:r>
                      <a:r>
                        <a:rPr lang="es-MX" sz="1400" dirty="0" err="1">
                          <a:effectLst/>
                          <a:latin typeface="+mn-lt"/>
                        </a:rPr>
                        <a:t>berries</a:t>
                      </a:r>
                      <a:r>
                        <a:rPr lang="es-MX" sz="1400" dirty="0">
                          <a:effectLst/>
                          <a:latin typeface="+mn-lt"/>
                        </a:rPr>
                        <a:t>, miel, aguacate, frutas tropicales, atún y preparaciones alimenticias 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41802"/>
                  </a:ext>
                </a:extLst>
              </a:tr>
              <a:tr h="51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Brunei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98.7%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Productos avícolas, miel, </a:t>
                      </a:r>
                      <a:r>
                        <a:rPr lang="es-MX" sz="1400" dirty="0" err="1">
                          <a:effectLst/>
                          <a:latin typeface="+mn-lt"/>
                        </a:rPr>
                        <a:t>berries</a:t>
                      </a:r>
                      <a:r>
                        <a:rPr lang="es-MX" sz="1400" dirty="0">
                          <a:effectLst/>
                          <a:latin typeface="+mn-lt"/>
                        </a:rPr>
                        <a:t>, flores, tomates, cebollas, aguacate, plátanos, mangos, atún, conservas alimenticias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70278"/>
                  </a:ext>
                </a:extLst>
              </a:tr>
              <a:tr h="51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Malasia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93.1%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Carne de res y cerdo, tomate, cebolla, aguacate, </a:t>
                      </a:r>
                      <a:r>
                        <a:rPr lang="es-MX" sz="1400" dirty="0" err="1">
                          <a:effectLst/>
                          <a:latin typeface="+mn-lt"/>
                        </a:rPr>
                        <a:t>berries</a:t>
                      </a:r>
                      <a:r>
                        <a:rPr lang="es-MX" sz="1400" dirty="0">
                          <a:effectLst/>
                          <a:latin typeface="+mn-lt"/>
                        </a:rPr>
                        <a:t>, miel, flores, jugos de frutas, espárragos, aguacate, atún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3778"/>
                  </a:ext>
                </a:extLst>
              </a:tr>
              <a:tr h="313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Japón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49.1%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Jarabe de agave y cigarrillos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15863"/>
                  </a:ext>
                </a:extLst>
              </a:tr>
              <a:tr h="519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Vietnam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n-lt"/>
                        </a:rPr>
                        <a:t>42.6%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  <a:latin typeface="+mn-lt"/>
                        </a:rPr>
                        <a:t>Berries</a:t>
                      </a:r>
                      <a:r>
                        <a:rPr lang="es-MX" sz="1400" dirty="0">
                          <a:effectLst/>
                          <a:latin typeface="+mn-lt"/>
                        </a:rPr>
                        <a:t>, miel, flores, hortalizas, sandías, fresas, alimentos para animales</a:t>
                      </a:r>
                      <a:endParaRPr lang="es-MX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000" marR="54000" marT="54000" marB="54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8231"/>
                  </a:ext>
                </a:extLst>
              </a:tr>
            </a:tbl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251521" y="200266"/>
            <a:ext cx="8654608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sector agroalimentario es el principal beneficiario</a:t>
            </a:r>
            <a:endParaRPr lang="es-MX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66935" y="1732639"/>
            <a:ext cx="4124642" cy="448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500" b="1" dirty="0"/>
              <a:t>12 productos excluidos del AAE MX-JP en los que ganamos concesiones</a:t>
            </a:r>
            <a:endParaRPr lang="es-MX" sz="1500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42040" y="1773953"/>
            <a:ext cx="3952337" cy="4481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500" b="1" dirty="0"/>
              <a:t>11 productos en los que mejoramos el acceso</a:t>
            </a:r>
            <a:endParaRPr lang="es-MX" sz="15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66935" y="2222103"/>
          <a:ext cx="3939798" cy="32805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3191">
                  <a:extLst>
                    <a:ext uri="{9D8B030D-6E8A-4147-A177-3AD203B41FA5}">
                      <a16:colId xmlns:a16="http://schemas.microsoft.com/office/drawing/2014/main" val="3178440703"/>
                    </a:ext>
                  </a:extLst>
                </a:gridCol>
                <a:gridCol w="2436607">
                  <a:extLst>
                    <a:ext uri="{9D8B030D-6E8A-4147-A177-3AD203B41FA5}">
                      <a16:colId xmlns:a16="http://schemas.microsoft.com/office/drawing/2014/main" val="1622126468"/>
                    </a:ext>
                  </a:extLst>
                </a:gridCol>
              </a:tblGrid>
              <a:tr h="243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Producto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Acceso CPTPP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766010"/>
                  </a:ext>
                </a:extLst>
              </a:tr>
              <a:tr h="24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Huevo fresco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13 años, no </a:t>
                      </a:r>
                      <a:r>
                        <a:rPr lang="es-MX" sz="1200" dirty="0" smtClean="0">
                          <a:effectLst/>
                        </a:rPr>
                        <a:t>lineal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93039"/>
                  </a:ext>
                </a:extLst>
              </a:tr>
              <a:tr h="24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Azúcar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libres de arancel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11992"/>
                  </a:ext>
                </a:extLst>
              </a:tr>
              <a:tr h="48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Dulces y chocolate blanco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libre de arancel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41568"/>
                  </a:ext>
                </a:extLst>
              </a:tr>
              <a:tr h="24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Caramelos y chicles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43510"/>
                  </a:ext>
                </a:extLst>
              </a:tr>
              <a:tr h="24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Chocolates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libre de arancel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67167"/>
                  </a:ext>
                </a:extLst>
              </a:tr>
              <a:tr h="24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Tostada/tortillas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6 y 9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1130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Trigo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Reducción de arancel específico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0923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Harinas de trigo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Cupo libre de arancel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6497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Pastas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Reducción de arancel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79705"/>
                  </a:ext>
                </a:extLst>
              </a:tr>
              <a:tr h="28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Galletas y pan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Desgravación entre 6 y 11 años*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45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Atún aleta azul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Desgravación en 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0049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Cigarrillos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Desgravación inmediata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14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4414748" y="2180789"/>
          <a:ext cx="4508720" cy="33631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85210">
                  <a:extLst>
                    <a:ext uri="{9D8B030D-6E8A-4147-A177-3AD203B41FA5}">
                      <a16:colId xmlns:a16="http://schemas.microsoft.com/office/drawing/2014/main" val="1943313884"/>
                    </a:ext>
                  </a:extLst>
                </a:gridCol>
                <a:gridCol w="1443611">
                  <a:extLst>
                    <a:ext uri="{9D8B030D-6E8A-4147-A177-3AD203B41FA5}">
                      <a16:colId xmlns:a16="http://schemas.microsoft.com/office/drawing/2014/main" val="3746944968"/>
                    </a:ext>
                  </a:extLst>
                </a:gridCol>
                <a:gridCol w="1879899">
                  <a:extLst>
                    <a:ext uri="{9D8B030D-6E8A-4147-A177-3AD203B41FA5}">
                      <a16:colId xmlns:a16="http://schemas.microsoft.com/office/drawing/2014/main" val="2777068594"/>
                    </a:ext>
                  </a:extLst>
                </a:gridCol>
              </a:tblGrid>
              <a:tr h="28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Producto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AAE MX-JP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Acceso CPTPP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0305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Carne de res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15,000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Reducción de aranceles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86111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Carne de cerdo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90,000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Reducción de aranceles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032810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Pollo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9,000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6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58310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Naranja fresca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4,100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6-8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02476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Jugo de naranja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8,000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6-11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11776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Jarabe de agave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Cupo 90 ton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inmediata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8389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Miel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1,000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8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33658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Ketchup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Cupo 800 ton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61539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Salsa de tomate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60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41896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Sorbitol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600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11 años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77477"/>
                  </a:ext>
                </a:extLst>
              </a:tr>
              <a:tr h="280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Dextrinas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Cupo 70 ton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Desgravación en 11 años 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3804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6934" y="5723751"/>
            <a:ext cx="1322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* Depende del producto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142258" y="200266"/>
            <a:ext cx="8894237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profundiza acceso al mercado agroalimentario de Japón</a:t>
            </a:r>
            <a:endParaRPr lang="es-MX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83657"/>
              </p:ext>
            </p:extLst>
          </p:nvPr>
        </p:nvGraphicFramePr>
        <p:xfrm>
          <a:off x="93292" y="1052736"/>
          <a:ext cx="8943204" cy="5397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022">
                  <a:extLst>
                    <a:ext uri="{9D8B030D-6E8A-4147-A177-3AD203B41FA5}">
                      <a16:colId xmlns:a16="http://schemas.microsoft.com/office/drawing/2014/main" val="2611455717"/>
                    </a:ext>
                  </a:extLst>
                </a:gridCol>
                <a:gridCol w="1343798">
                  <a:extLst>
                    <a:ext uri="{9D8B030D-6E8A-4147-A177-3AD203B41FA5}">
                      <a16:colId xmlns:a16="http://schemas.microsoft.com/office/drawing/2014/main" val="1235253550"/>
                    </a:ext>
                  </a:extLst>
                </a:gridCol>
                <a:gridCol w="6005384">
                  <a:extLst>
                    <a:ext uri="{9D8B030D-6E8A-4147-A177-3AD203B41FA5}">
                      <a16:colId xmlns:a16="http://schemas.microsoft.com/office/drawing/2014/main" val="3355245590"/>
                    </a:ext>
                  </a:extLst>
                </a:gridCol>
              </a:tblGrid>
              <a:tr h="337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Producto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País exportador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Plazo de desgravación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48098"/>
                  </a:ext>
                </a:extLst>
              </a:tr>
              <a:tr h="46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CAFÉ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16 años (no lineal), y esquemas especiales con reducción parcial del arancel para los productos más sensibles (café variedad arábiga, café tostado y café instantáneo).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86495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ACEITE DE PALMA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Malasia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Esquemas especiales con cupos.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71149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AZÚCAR 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Australia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Únicamente cuando México abra un cupo de importación unilateral, asignará a Australia el 7% de este cupo.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15850"/>
                  </a:ext>
                </a:extLst>
              </a:tr>
              <a:tr h="46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LÁCTEOS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effectLst/>
                        </a:rPr>
                        <a:t>Esquemas especiales con cupos. </a:t>
                      </a:r>
                      <a:r>
                        <a:rPr lang="es-MX" sz="1300" dirty="0" smtClean="0">
                          <a:effectLst/>
                        </a:rPr>
                        <a:t>Fuera del cupo no hay beneficios arancelarios.</a:t>
                      </a:r>
                      <a:endParaRPr lang="es-MX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effectLst/>
                        </a:rPr>
                        <a:t>Entre </a:t>
                      </a:r>
                      <a:r>
                        <a:rPr lang="es-MX" sz="1300" dirty="0">
                          <a:effectLst/>
                        </a:rPr>
                        <a:t>10 y 15 años en productos menos sensibles</a:t>
                      </a:r>
                      <a:r>
                        <a:rPr lang="es-MX" sz="1300" dirty="0" smtClean="0">
                          <a:effectLst/>
                        </a:rPr>
                        <a:t>.</a:t>
                      </a:r>
                      <a:endParaRPr lang="es-MX" sz="1300" dirty="0">
                        <a:effectLst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21449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PLÁTANO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General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16 años con 5 años de gracia.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93612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MANZANA 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11 años.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86593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PIÑA ENLATADA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16 años con 5 años de gracia.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91311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ARROZ (BLANQUEADO O PULIDO)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10 años.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99461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ATÚN Y SARDINAS ENLATADOS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Desgravación en 16 años con 5 años de gracia.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19475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ARTÍCULOS DE PIEL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10 años.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78207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PRENDAS DE VESTIR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General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16 años.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69989"/>
                  </a:ext>
                </a:extLst>
              </a:tr>
              <a:tr h="27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</a:rPr>
                        <a:t>CALZADO</a:t>
                      </a:r>
                      <a:endParaRPr lang="es-MX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General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13 años.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000" marR="81000" marT="54000" marB="54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54613"/>
                  </a:ext>
                </a:extLst>
              </a:tr>
            </a:tbl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142258" y="200266"/>
            <a:ext cx="8894237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Protección a sectores sensibles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24886" y="81901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500" i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95536" y="1700808"/>
            <a:ext cx="3545822" cy="3193801"/>
            <a:chOff x="4692997" y="4021495"/>
            <a:chExt cx="4349524" cy="3832560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2997" y="4021495"/>
              <a:ext cx="746248" cy="988823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5539122" y="4086871"/>
              <a:ext cx="3503399" cy="376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Agroindustrial</a:t>
              </a:r>
            </a:p>
            <a:p>
              <a:pPr algn="just"/>
              <a:r>
                <a:rPr lang="es-MX" dirty="0">
                  <a:latin typeface="Calibri" panose="020F0502020204030204" pitchFamily="34" charset="0"/>
                </a:rPr>
                <a:t>Jarabe de agave: </a:t>
              </a:r>
              <a:r>
                <a:rPr lang="es-MX" b="1" dirty="0">
                  <a:latin typeface="Calibri" panose="020F0502020204030204" pitchFamily="34" charset="0"/>
                </a:rPr>
                <a:t>JP</a:t>
              </a:r>
              <a:r>
                <a:rPr lang="es-MX" dirty="0">
                  <a:latin typeface="Calibri" panose="020F0502020204030204" pitchFamily="34" charset="0"/>
                </a:rPr>
                <a:t> inmediato;</a:t>
              </a:r>
            </a:p>
            <a:p>
              <a:pPr algn="just"/>
              <a:r>
                <a:rPr lang="es-MX" dirty="0">
                  <a:latin typeface="Calibri" panose="020F0502020204030204" pitchFamily="34" charset="0"/>
                </a:rPr>
                <a:t>Arancel: </a:t>
              </a:r>
              <a:r>
                <a:rPr lang="en-US" dirty="0">
                  <a:latin typeface="Calibri" panose="020F0502020204030204" pitchFamily="34" charset="0"/>
                </a:rPr>
                <a:t>50% or 25 yen/kg, lo </a:t>
              </a:r>
              <a:r>
                <a:rPr lang="en-US" dirty="0" err="1">
                  <a:latin typeface="Calibri" panose="020F0502020204030204" pitchFamily="34" charset="0"/>
                </a:rPr>
                <a:t>que</a:t>
              </a:r>
              <a:r>
                <a:rPr lang="en-US" dirty="0">
                  <a:latin typeface="Calibri" panose="020F0502020204030204" pitchFamily="34" charset="0"/>
                </a:rPr>
                <a:t> sea mayor.</a:t>
              </a:r>
              <a:endParaRPr lang="es-MX" dirty="0">
                <a:latin typeface="Calibri" panose="020F0502020204030204" pitchFamily="34" charset="0"/>
              </a:endParaRPr>
            </a:p>
            <a:p>
              <a:pPr algn="just"/>
              <a:endParaRPr lang="es-MX" dirty="0">
                <a:latin typeface="Calibri" panose="020F0502020204030204" pitchFamily="34" charset="0"/>
              </a:endParaRPr>
            </a:p>
            <a:p>
              <a:pPr algn="just"/>
              <a:r>
                <a:rPr lang="es-MX" dirty="0">
                  <a:latin typeface="Calibri" panose="020F0502020204030204" pitchFamily="34" charset="0"/>
                </a:rPr>
                <a:t>Jugo de naranja: </a:t>
              </a:r>
              <a:r>
                <a:rPr lang="es-MX" b="1" dirty="0">
                  <a:latin typeface="Calibri" panose="020F0502020204030204" pitchFamily="34" charset="0"/>
                </a:rPr>
                <a:t>JP</a:t>
              </a:r>
              <a:r>
                <a:rPr lang="es-MX" dirty="0">
                  <a:latin typeface="Calibri" panose="020F0502020204030204" pitchFamily="34" charset="0"/>
                </a:rPr>
                <a:t> 5 años (6 cortes);</a:t>
              </a:r>
            </a:p>
            <a:p>
              <a:pPr algn="just"/>
              <a:r>
                <a:rPr lang="es-MX" dirty="0">
                  <a:latin typeface="Calibri" panose="020F0502020204030204" pitchFamily="34" charset="0"/>
                </a:rPr>
                <a:t>Rango de arancel: 21.3% - 25.5%.</a:t>
              </a:r>
            </a:p>
            <a:p>
              <a:pPr algn="just"/>
              <a:endPara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0" name="CuadroTexto 69"/>
          <p:cNvSpPr txBox="1"/>
          <p:nvPr/>
        </p:nvSpPr>
        <p:spPr>
          <a:xfrm>
            <a:off x="1115616" y="4797152"/>
            <a:ext cx="285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Tequila, mezcal y cerveza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MY</a:t>
            </a:r>
            <a:r>
              <a:rPr lang="es-MX" dirty="0">
                <a:latin typeface="Calibri" panose="020F0502020204030204" pitchFamily="34" charset="0"/>
              </a:rPr>
              <a:t>  15 años;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VN</a:t>
            </a:r>
            <a:r>
              <a:rPr lang="es-MX" dirty="0">
                <a:latin typeface="Calibri" panose="020F0502020204030204" pitchFamily="34" charset="0"/>
              </a:rPr>
              <a:t> 11 años.</a:t>
            </a:r>
          </a:p>
          <a:p>
            <a:pPr algn="just"/>
            <a:r>
              <a:rPr lang="es-MX" dirty="0">
                <a:latin typeface="Calibri" panose="020F0502020204030204" pitchFamily="34" charset="0"/>
              </a:rPr>
              <a:t>Arancel rango: 47% y 55%</a:t>
            </a:r>
          </a:p>
          <a:p>
            <a:pPr algn="just"/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076056" y="3284984"/>
            <a:ext cx="3677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Carne de cerdo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JP:	</a:t>
            </a:r>
            <a:r>
              <a:rPr lang="es-MX" dirty="0">
                <a:latin typeface="Calibri" panose="020F0502020204030204" pitchFamily="34" charset="0"/>
              </a:rPr>
              <a:t>10 años arancel ad-</a:t>
            </a:r>
            <a:r>
              <a:rPr lang="es-MX" dirty="0" err="1">
                <a:latin typeface="Calibri" panose="020F0502020204030204" pitchFamily="34" charset="0"/>
              </a:rPr>
              <a:t>valorem</a:t>
            </a:r>
            <a:r>
              <a:rPr lang="es-MX" dirty="0">
                <a:latin typeface="Calibri" panose="020F0502020204030204" pitchFamily="34" charset="0"/>
              </a:rPr>
              <a:t> y 	reducción del arancel específico en el “precio de referencia” (en el AAE bilateral 	JP otorga  cupos a Mx).</a:t>
            </a:r>
          </a:p>
          <a:p>
            <a:pPr algn="just">
              <a:tabLst>
                <a:tab pos="361950" algn="l"/>
              </a:tabLst>
            </a:pPr>
            <a:r>
              <a:rPr lang="es-MX" dirty="0">
                <a:latin typeface="Calibri" panose="020F0502020204030204" pitchFamily="34" charset="0"/>
              </a:rPr>
              <a:t>	Arancel: 4.3%, 361 yen/kg.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MY:	</a:t>
            </a:r>
            <a:r>
              <a:rPr lang="es-MX" dirty="0">
                <a:latin typeface="Calibri" panose="020F0502020204030204" pitchFamily="34" charset="0"/>
              </a:rPr>
              <a:t>16 años c/ cuota;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VN:	</a:t>
            </a:r>
            <a:r>
              <a:rPr lang="es-MX" dirty="0">
                <a:latin typeface="Calibri" panose="020F0502020204030204" pitchFamily="34" charset="0"/>
              </a:rPr>
              <a:t>8 y 10 años. Arancel: 15% y 27%.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077072"/>
            <a:ext cx="810000" cy="672383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5652120" y="1818690"/>
            <a:ext cx="3084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Berries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VN:	</a:t>
            </a:r>
            <a:r>
              <a:rPr lang="es-MX" dirty="0">
                <a:latin typeface="Calibri" panose="020F0502020204030204" pitchFamily="34" charset="0"/>
              </a:rPr>
              <a:t>Acceso inmediato</a:t>
            </a:r>
          </a:p>
          <a:p>
            <a:pPr algn="just">
              <a:tabLst>
                <a:tab pos="361950" algn="l"/>
              </a:tabLst>
            </a:pPr>
            <a:r>
              <a:rPr lang="es-MX" dirty="0">
                <a:latin typeface="Calibri" panose="020F0502020204030204" pitchFamily="34" charset="0"/>
              </a:rPr>
              <a:t>	Arancel: 15%.</a:t>
            </a:r>
          </a:p>
          <a:p>
            <a:pPr algn="just">
              <a:tabLst>
                <a:tab pos="361950" algn="l"/>
              </a:tabLst>
            </a:pPr>
            <a:r>
              <a:rPr lang="es-MX" b="1" dirty="0" smtClean="0">
                <a:latin typeface="Calibri" panose="020F0502020204030204" pitchFamily="34" charset="0"/>
              </a:rPr>
              <a:t>MY: </a:t>
            </a:r>
            <a:r>
              <a:rPr lang="es-MX" dirty="0" smtClean="0">
                <a:latin typeface="Calibri" panose="020F0502020204030204" pitchFamily="34" charset="0"/>
              </a:rPr>
              <a:t>Acceso </a:t>
            </a:r>
            <a:r>
              <a:rPr lang="es-MX" dirty="0">
                <a:latin typeface="Calibri" panose="020F0502020204030204" pitchFamily="34" charset="0"/>
              </a:rPr>
              <a:t>inmediato</a:t>
            </a:r>
          </a:p>
          <a:p>
            <a:pPr algn="just">
              <a:tabLst>
                <a:tab pos="361950" algn="l"/>
              </a:tabLst>
            </a:pPr>
            <a:r>
              <a:rPr lang="es-MX" dirty="0">
                <a:latin typeface="Calibri" panose="020F0502020204030204" pitchFamily="34" charset="0"/>
              </a:rPr>
              <a:t>	Arancel: 5%.</a:t>
            </a:r>
          </a:p>
          <a:p>
            <a:pPr algn="just">
              <a:tabLst>
                <a:tab pos="361950" algn="l"/>
              </a:tabLst>
            </a:pPr>
            <a:endParaRPr lang="es-MX" dirty="0"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88840"/>
            <a:ext cx="874703" cy="9178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941168"/>
            <a:ext cx="719996" cy="82285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95536" y="1125905"/>
            <a:ext cx="8308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solidFill>
                  <a:srgbClr val="006600"/>
                </a:solidFill>
                <a:latin typeface="Calibri" panose="020F0502020204030204" pitchFamily="34" charset="0"/>
              </a:rPr>
              <a:t>OPORTUNIDADES DE EXPORTACIÓN PARA PRODUCTOS MEXICANOS </a:t>
            </a: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251520" y="188640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Liberalización </a:t>
            </a:r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arancelaria </a:t>
            </a:r>
          </a:p>
        </p:txBody>
      </p:sp>
    </p:spTree>
    <p:extLst>
      <p:ext uri="{BB962C8B-B14F-4D97-AF65-F5344CB8AC3E}">
        <p14:creationId xmlns:p14="http://schemas.microsoft.com/office/powerpoint/2010/main" val="34911422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47464" y="728702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5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24128" y="3319824"/>
            <a:ext cx="285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Miel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JP:</a:t>
            </a:r>
            <a:r>
              <a:rPr lang="es-MX" dirty="0">
                <a:latin typeface="Calibri" panose="020F0502020204030204" pitchFamily="34" charset="0"/>
              </a:rPr>
              <a:t> desgravación a 8 años;</a:t>
            </a:r>
          </a:p>
          <a:p>
            <a:pPr algn="just"/>
            <a:r>
              <a:rPr lang="es-MX" dirty="0">
                <a:latin typeface="Calibri" panose="020F0502020204030204" pitchFamily="34" charset="0"/>
              </a:rPr>
              <a:t>Rango de arancel: 25.5%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VN</a:t>
            </a:r>
            <a:r>
              <a:rPr lang="es-MX" dirty="0">
                <a:latin typeface="Calibri" panose="020F0502020204030204" pitchFamily="34" charset="0"/>
              </a:rPr>
              <a:t>: inmediato. Arancel 10%.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MY: </a:t>
            </a:r>
            <a:r>
              <a:rPr lang="es-MX" dirty="0">
                <a:latin typeface="Calibri" panose="020F0502020204030204" pitchFamily="34" charset="0"/>
              </a:rPr>
              <a:t>Inmediato. Arancel 10%</a:t>
            </a:r>
            <a:endParaRPr lang="es-MX" b="1" dirty="0">
              <a:latin typeface="Calibri" panose="020F050202020403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67545" y="645333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s-MX" sz="900" dirty="0" err="1">
                <a:solidFill>
                  <a:schemeClr val="bg1">
                    <a:lumMod val="50000"/>
                  </a:schemeClr>
                </a:solidFill>
              </a:rPr>
              <a:t>Gate</a:t>
            </a:r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 Price: Mecanismo que establece JP que aplica aranceles específicos a las importaciones que llegan por debajo de un nivel de precio pre-establecido.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076056" y="4941168"/>
            <a:ext cx="2804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Atún aleta azul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JP:	</a:t>
            </a:r>
            <a:r>
              <a:rPr lang="es-MX" dirty="0">
                <a:latin typeface="Calibri" panose="020F0502020204030204" pitchFamily="34" charset="0"/>
              </a:rPr>
              <a:t>desgravación a 11 años</a:t>
            </a:r>
          </a:p>
          <a:p>
            <a:pPr algn="just">
              <a:tabLst>
                <a:tab pos="361950" algn="l"/>
              </a:tabLst>
            </a:pPr>
            <a:r>
              <a:rPr lang="es-MX" dirty="0">
                <a:latin typeface="Calibri" panose="020F0502020204030204" pitchFamily="34" charset="0"/>
              </a:rPr>
              <a:t>	Rango de arancel: 9.6%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24128" y="1541691"/>
            <a:ext cx="2580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Salsa de tomate</a:t>
            </a:r>
          </a:p>
          <a:p>
            <a:pPr algn="just">
              <a:tabLst>
                <a:tab pos="271463" algn="l"/>
              </a:tabLst>
            </a:pPr>
            <a:r>
              <a:rPr lang="es-MX" b="1" dirty="0">
                <a:latin typeface="Calibri" panose="020F0502020204030204" pitchFamily="34" charset="0"/>
              </a:rPr>
              <a:t>JP:	</a:t>
            </a:r>
            <a:r>
              <a:rPr lang="es-MX" dirty="0">
                <a:latin typeface="Calibri" panose="020F0502020204030204" pitchFamily="34" charset="0"/>
              </a:rPr>
              <a:t>11 años, rango de arancel: 17 	al 21.3%</a:t>
            </a:r>
          </a:p>
          <a:p>
            <a:pPr algn="just">
              <a:tabLst>
                <a:tab pos="271463" algn="l"/>
              </a:tabLst>
            </a:pPr>
            <a:r>
              <a:rPr lang="es-MX" b="1" dirty="0">
                <a:latin typeface="Calibri" panose="020F0502020204030204" pitchFamily="34" charset="0"/>
              </a:rPr>
              <a:t>VN</a:t>
            </a:r>
            <a:r>
              <a:rPr lang="es-MX" dirty="0">
                <a:latin typeface="Calibri" panose="020F0502020204030204" pitchFamily="34" charset="0"/>
              </a:rPr>
              <a:t>:	5 años. Arancel: 30%</a:t>
            </a:r>
          </a:p>
          <a:p>
            <a:pPr algn="just"/>
            <a:endParaRPr lang="es-MX" dirty="0">
              <a:latin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79512" y="3645024"/>
            <a:ext cx="3600400" cy="1477329"/>
            <a:chOff x="3643835" y="897966"/>
            <a:chExt cx="9639966" cy="177279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3835" y="1589244"/>
              <a:ext cx="2468730" cy="866074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5867448" y="897966"/>
              <a:ext cx="7416353" cy="177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Aguacate</a:t>
              </a:r>
            </a:p>
            <a:p>
              <a:pPr algn="just"/>
              <a:endParaRPr lang="es-MX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>
                <a:tabLst>
                  <a:tab pos="361950" algn="l"/>
                </a:tabLst>
              </a:pPr>
              <a:r>
                <a:rPr lang="es-MX" b="1" dirty="0" smtClean="0">
                  <a:latin typeface="Calibri" panose="020F0502020204030204" pitchFamily="34" charset="0"/>
                </a:rPr>
                <a:t>MY: </a:t>
              </a:r>
              <a:r>
                <a:rPr lang="es-MX" dirty="0" smtClean="0">
                  <a:latin typeface="Calibri" panose="020F0502020204030204" pitchFamily="34" charset="0"/>
                </a:rPr>
                <a:t>Inmediato</a:t>
              </a:r>
              <a:r>
                <a:rPr lang="es-MX" dirty="0">
                  <a:latin typeface="Calibri" panose="020F0502020204030204" pitchFamily="34" charset="0"/>
                </a:rPr>
                <a:t>; Arancel: 5%.</a:t>
              </a:r>
            </a:p>
            <a:p>
              <a:pPr>
                <a:tabLst>
                  <a:tab pos="361950" algn="l"/>
                </a:tabLst>
              </a:pPr>
              <a:r>
                <a:rPr lang="es-MX" b="1" dirty="0">
                  <a:latin typeface="Calibri" panose="020F0502020204030204" pitchFamily="34" charset="0"/>
                </a:rPr>
                <a:t>VN:</a:t>
              </a:r>
              <a:r>
                <a:rPr lang="es-MX" dirty="0">
                  <a:latin typeface="Calibri" panose="020F0502020204030204" pitchFamily="34" charset="0"/>
                </a:rPr>
                <a:t> </a:t>
              </a:r>
              <a:r>
                <a:rPr lang="es-MX" dirty="0" smtClean="0">
                  <a:latin typeface="Calibri" panose="020F0502020204030204" pitchFamily="34" charset="0"/>
                </a:rPr>
                <a:t>4 </a:t>
              </a:r>
              <a:r>
                <a:rPr lang="es-MX" dirty="0">
                  <a:latin typeface="Calibri" panose="020F0502020204030204" pitchFamily="34" charset="0"/>
                </a:rPr>
                <a:t>años; Arancel: 15%.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8" y="3645024"/>
            <a:ext cx="888372" cy="733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969673" cy="772320"/>
          </a:xfrm>
          <a:prstGeom prst="rect">
            <a:avLst/>
          </a:prstGeom>
        </p:spPr>
      </p:pic>
      <p:pic>
        <p:nvPicPr>
          <p:cNvPr id="2050" name="Picture 2" descr="http://www.sertv.gob.pa/media/k2/items/cache/bb89930705a5c5a62efa069d6cb8c27b_X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88488"/>
            <a:ext cx="830968" cy="7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971600" y="155679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Carne de res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JP:</a:t>
            </a:r>
            <a:r>
              <a:rPr lang="es-MX" dirty="0">
                <a:latin typeface="Calibri" panose="020F0502020204030204" pitchFamily="34" charset="0"/>
              </a:rPr>
              <a:t> 	Reducción de arancel a 9% en 	16 años</a:t>
            </a:r>
            <a:r>
              <a:rPr lang="es-MX" dirty="0" smtClean="0">
                <a:latin typeface="Calibri" panose="020F0502020204030204" pitchFamily="34" charset="0"/>
              </a:rPr>
              <a:t>. En </a:t>
            </a:r>
            <a:r>
              <a:rPr lang="es-MX" dirty="0">
                <a:latin typeface="Calibri" panose="020F0502020204030204" pitchFamily="34" charset="0"/>
              </a:rPr>
              <a:t>el AAE bilateral JP otorga  </a:t>
            </a:r>
            <a:r>
              <a:rPr lang="es-MX" dirty="0" smtClean="0">
                <a:latin typeface="Calibri" panose="020F0502020204030204" pitchFamily="34" charset="0"/>
              </a:rPr>
              <a:t>cupos </a:t>
            </a:r>
            <a:r>
              <a:rPr lang="es-MX" dirty="0">
                <a:latin typeface="Calibri" panose="020F0502020204030204" pitchFamily="34" charset="0"/>
              </a:rPr>
              <a:t>a MX</a:t>
            </a:r>
            <a:r>
              <a:rPr lang="es-MX" dirty="0" smtClean="0">
                <a:latin typeface="Calibri" panose="020F0502020204030204" pitchFamily="34" charset="0"/>
              </a:rPr>
              <a:t>. Rango </a:t>
            </a:r>
            <a:r>
              <a:rPr lang="es-MX" dirty="0">
                <a:latin typeface="Calibri" panose="020F0502020204030204" pitchFamily="34" charset="0"/>
              </a:rPr>
              <a:t>del arancel:  38.5%.</a:t>
            </a:r>
          </a:p>
          <a:p>
            <a:pPr algn="just">
              <a:tabLst>
                <a:tab pos="361950" algn="l"/>
              </a:tabLst>
            </a:pPr>
            <a:r>
              <a:rPr lang="es-MX" b="1" dirty="0">
                <a:latin typeface="Calibri" panose="020F0502020204030204" pitchFamily="34" charset="0"/>
              </a:rPr>
              <a:t>VN:</a:t>
            </a:r>
            <a:r>
              <a:rPr lang="es-MX" dirty="0">
                <a:latin typeface="Calibri" panose="020F0502020204030204" pitchFamily="34" charset="0"/>
              </a:rPr>
              <a:t> </a:t>
            </a:r>
            <a:r>
              <a:rPr lang="es-MX" dirty="0" smtClean="0">
                <a:latin typeface="Calibri" panose="020F0502020204030204" pitchFamily="34" charset="0"/>
              </a:rPr>
              <a:t>3 </a:t>
            </a:r>
            <a:r>
              <a:rPr lang="es-MX" dirty="0">
                <a:latin typeface="Calibri" panose="020F0502020204030204" pitchFamily="34" charset="0"/>
              </a:rPr>
              <a:t>años. Rango del arancel: 15% </a:t>
            </a:r>
            <a:r>
              <a:rPr lang="es-MX" dirty="0" smtClean="0">
                <a:latin typeface="Calibri" panose="020F0502020204030204" pitchFamily="34" charset="0"/>
              </a:rPr>
              <a:t>a </a:t>
            </a:r>
            <a:r>
              <a:rPr lang="es-MX" dirty="0">
                <a:latin typeface="Calibri" panose="020F0502020204030204" pitchFamily="34" charset="0"/>
              </a:rPr>
              <a:t>31%.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/>
          <a:srcRect l="11923" t="7601" r="7339"/>
          <a:stretch/>
        </p:blipFill>
        <p:spPr>
          <a:xfrm>
            <a:off x="161600" y="2060848"/>
            <a:ext cx="810000" cy="640062"/>
          </a:xfrm>
          <a:prstGeom prst="rect">
            <a:avLst/>
          </a:prstGeom>
        </p:spPr>
      </p:pic>
      <p:sp>
        <p:nvSpPr>
          <p:cNvPr id="24" name="2 Título"/>
          <p:cNvSpPr txBox="1">
            <a:spLocks/>
          </p:cNvSpPr>
          <p:nvPr/>
        </p:nvSpPr>
        <p:spPr>
          <a:xfrm>
            <a:off x="179512" y="188640"/>
            <a:ext cx="8712968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Liberalización </a:t>
            </a:r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arancelaria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95536" y="1052736"/>
            <a:ext cx="8308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solidFill>
                  <a:srgbClr val="006600"/>
                </a:solidFill>
                <a:latin typeface="Calibri" panose="020F0502020204030204" pitchFamily="34" charset="0"/>
              </a:rPr>
              <a:t>OPORTUNIDADES DE EXPORTACIÓN PARA PRODUCTOS MEXICANOS </a:t>
            </a:r>
          </a:p>
        </p:txBody>
      </p:sp>
    </p:spTree>
    <p:extLst>
      <p:ext uri="{BB962C8B-B14F-4D97-AF65-F5344CB8AC3E}">
        <p14:creationId xmlns:p14="http://schemas.microsoft.com/office/powerpoint/2010/main" val="21647365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b="4939"/>
          <a:stretch/>
        </p:blipFill>
        <p:spPr>
          <a:xfrm>
            <a:off x="35496" y="2060848"/>
            <a:ext cx="936104" cy="7200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365104"/>
            <a:ext cx="833063" cy="65359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27584" y="3645024"/>
            <a:ext cx="799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Huevo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JP</a:t>
            </a:r>
            <a:r>
              <a:rPr lang="es-MX" dirty="0">
                <a:latin typeface="Calibri" panose="020F0502020204030204" pitchFamily="34" charset="0"/>
              </a:rPr>
              <a:t>: 11 y 13 años: huevo con cascara (0407). Huevo sin cascara, libre de arancel en el AAE bilateral (0408). 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VT</a:t>
            </a:r>
            <a:r>
              <a:rPr lang="es-MX" dirty="0">
                <a:latin typeface="Calibri" panose="020F0502020204030204" pitchFamily="34" charset="0"/>
              </a:rPr>
              <a:t>: Cupos p/huevo con cascara, con 30% de arancel (eliminación a 6 años). Fuera de cupo 80% (0407). Huevo sin cascara: 4 años (0408). Rango del arancel: 30%-80%.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MY</a:t>
            </a:r>
            <a:r>
              <a:rPr lang="es-MX" dirty="0">
                <a:latin typeface="Calibri" panose="020F0502020204030204" pitchFamily="34" charset="0"/>
              </a:rPr>
              <a:t>: Cupos p/huevo con cascara, con 10% de arancel. Fuera de cupo 50% de arancel (0407). Huevo sin cascara (0408): inmediato. Rango del arancel: 10% y 50%. 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AUS/NZ</a:t>
            </a:r>
            <a:r>
              <a:rPr lang="es-MX" dirty="0">
                <a:latin typeface="Calibri" panose="020F0502020204030204" pitchFamily="34" charset="0"/>
              </a:rPr>
              <a:t>: Acceso inmediato . Rango de arancel: 0% - 5%.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27584" y="148478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Pollo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JP</a:t>
            </a:r>
            <a:r>
              <a:rPr lang="es-MX" dirty="0">
                <a:latin typeface="Calibri" panose="020F0502020204030204" pitchFamily="34" charset="0"/>
              </a:rPr>
              <a:t>: 6 años: pollo sin trocear frescos o refrigerados y otros trozos y despojos congelados. 11 años: los demás. Rango del arancel: 17%-21.3%.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VT</a:t>
            </a:r>
            <a:r>
              <a:rPr lang="es-MX" dirty="0">
                <a:latin typeface="Calibri" panose="020F0502020204030204" pitchFamily="34" charset="0"/>
              </a:rPr>
              <a:t>: 11 y 13 años. Rango del arancel: 20%-40%.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MY</a:t>
            </a:r>
            <a:r>
              <a:rPr lang="es-MX" dirty="0">
                <a:latin typeface="Calibri" panose="020F0502020204030204" pitchFamily="34" charset="0"/>
              </a:rPr>
              <a:t>: Cupos de importación. Fuera de cupo reducción del arancel al 20% en 6, 11 </a:t>
            </a:r>
            <a:r>
              <a:rPr lang="es-MX" dirty="0" err="1">
                <a:latin typeface="Calibri" panose="020F0502020204030204" pitchFamily="34" charset="0"/>
              </a:rPr>
              <a:t>ó</a:t>
            </a:r>
            <a:r>
              <a:rPr lang="es-MX" dirty="0">
                <a:latin typeface="Calibri" panose="020F0502020204030204" pitchFamily="34" charset="0"/>
              </a:rPr>
              <a:t> 16 años, dependiendo del producto. Rango del arancel: 20%-40%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</a:rPr>
              <a:t>AUS/NZ</a:t>
            </a:r>
            <a:r>
              <a:rPr lang="es-MX" dirty="0">
                <a:latin typeface="Calibri" panose="020F0502020204030204" pitchFamily="34" charset="0"/>
              </a:rPr>
              <a:t>: Acceso inmediato. Rango de arancel: 0% - 5%.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251520" y="224644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Liberalización </a:t>
            </a:r>
            <a:r>
              <a:rPr lang="es-MX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arancelaria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3856" y="1124744"/>
            <a:ext cx="8308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OPORTUNIDADES </a:t>
            </a:r>
            <a:r>
              <a:rPr lang="es-MX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DE EXPORTACIÓN PARA PRODUCTOS MEXICANOS</a:t>
            </a:r>
            <a:r>
              <a:rPr lang="es-MX" sz="1333" b="1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6501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652120" y="3645024"/>
            <a:ext cx="3137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Lácteos</a:t>
            </a:r>
            <a:endParaRPr lang="es-ES" b="1" dirty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Esquemas especiales con cupos. Entre 10 y 15 años en productos menos sensibles.</a:t>
            </a:r>
          </a:p>
          <a:p>
            <a:pPr algn="just"/>
            <a:r>
              <a:rPr lang="es-ES" dirty="0">
                <a:latin typeface="Calibri" panose="020F0502020204030204" pitchFamily="34" charset="0"/>
              </a:rPr>
              <a:t>Fuera del cupo no hay beneficios arancelarios.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485090"/>
            <a:ext cx="857250" cy="6588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23797"/>
            <a:ext cx="922342" cy="7462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580112" y="1340768"/>
            <a:ext cx="3326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Azúcar</a:t>
            </a:r>
          </a:p>
          <a:p>
            <a:pPr algn="just"/>
            <a:r>
              <a:rPr lang="es-ES" dirty="0">
                <a:latin typeface="Calibri" panose="020F0502020204030204" pitchFamily="34" charset="0"/>
              </a:rPr>
              <a:t>Únicamente cuando México abra un cupo de importación unilateral de azúcar en un año en particular, México asignará a Australia el 7% de este cupo.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51789"/>
            <a:ext cx="1064426" cy="72263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55467" y="1268760"/>
            <a:ext cx="3122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Café</a:t>
            </a:r>
          </a:p>
          <a:p>
            <a:pPr algn="just"/>
            <a:r>
              <a:rPr lang="es-MX" dirty="0"/>
              <a:t>Desgravación en 16 años (no lineal), y esquemas especiales con reducción parcial del arancel para los productos más sensibles (café variedad arábiga, café tostado y café instantáneo).</a:t>
            </a:r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137820" y="166961"/>
            <a:ext cx="8826668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México </a:t>
            </a:r>
            <a:r>
              <a:rPr lang="es-MX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protege a los sectores más sensibles con esquemas especiales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439776" y="4221088"/>
            <a:ext cx="284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Aceite de palma</a:t>
            </a:r>
          </a:p>
          <a:p>
            <a:pPr algn="just"/>
            <a:r>
              <a:rPr lang="es-ES" dirty="0" smtClean="0">
                <a:latin typeface="Calibri" panose="020F0502020204030204" pitchFamily="34" charset="0"/>
              </a:rPr>
              <a:t>Esquemas </a:t>
            </a:r>
            <a:r>
              <a:rPr lang="es-ES" dirty="0">
                <a:latin typeface="Calibri" panose="020F0502020204030204" pitchFamily="34" charset="0"/>
              </a:rPr>
              <a:t>especiales con cupos para Malasia. </a:t>
            </a:r>
            <a:endParaRPr lang="es-MX" dirty="0"/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9" y="4365104"/>
            <a:ext cx="964221" cy="7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408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794488" y="3236783"/>
            <a:ext cx="277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Piña enlatada</a:t>
            </a:r>
          </a:p>
          <a:p>
            <a:pPr algn="just"/>
            <a:r>
              <a:rPr lang="es-MX" dirty="0"/>
              <a:t>Desgravación en 16 años con 5 años de gracia.</a:t>
            </a:r>
          </a:p>
          <a:p>
            <a:pPr algn="just"/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92180" y="1460977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Manzana</a:t>
            </a:r>
          </a:p>
          <a:p>
            <a:pPr algn="just"/>
            <a:r>
              <a:rPr lang="es-MX" dirty="0"/>
              <a:t>Desgravación en 11 años.</a:t>
            </a:r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559464" y="1412776"/>
            <a:ext cx="284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Plátano</a:t>
            </a:r>
          </a:p>
          <a:p>
            <a:pPr algn="just"/>
            <a:r>
              <a:rPr lang="es-MX" dirty="0"/>
              <a:t>Desgravación en 16 años con 5 años de gracia.</a:t>
            </a:r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179512" y="224644"/>
            <a:ext cx="8784976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México </a:t>
            </a:r>
            <a:r>
              <a:rPr lang="es-MX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protege sectores sensibles con plazos largos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776065" y="4797152"/>
            <a:ext cx="284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Atún y sardinas enlatados</a:t>
            </a:r>
          </a:p>
          <a:p>
            <a:pPr algn="just"/>
            <a:r>
              <a:rPr lang="es-MX" dirty="0"/>
              <a:t>Desgravación en 16 años con 5 años de gracia. </a:t>
            </a:r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97152"/>
            <a:ext cx="998917" cy="111293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940152" y="3177549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Arroz (blanqueado o pulido)</a:t>
            </a:r>
          </a:p>
          <a:p>
            <a:pPr algn="just"/>
            <a:r>
              <a:rPr lang="es-MX" dirty="0"/>
              <a:t>Desgravación en 10 años.</a:t>
            </a:r>
          </a:p>
          <a:p>
            <a:pPr algn="just"/>
            <a:endParaRPr lang="es-E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7" y="1520250"/>
            <a:ext cx="998917" cy="804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08791"/>
            <a:ext cx="859166" cy="8505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6" y="1455841"/>
            <a:ext cx="1305536" cy="725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4" y="3236783"/>
            <a:ext cx="947988" cy="7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62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52480" y="188728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Tratado de Asociación Transpacífico (TPP)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601168" y="1124744"/>
            <a:ext cx="8291312" cy="2250823"/>
            <a:chOff x="414339" y="1124744"/>
            <a:chExt cx="8291312" cy="2250823"/>
          </a:xfrm>
        </p:grpSpPr>
        <p:sp>
          <p:nvSpPr>
            <p:cNvPr id="18" name="3 Triángulo isósceles"/>
            <p:cNvSpPr/>
            <p:nvPr/>
          </p:nvSpPr>
          <p:spPr>
            <a:xfrm>
              <a:off x="414339" y="1124744"/>
              <a:ext cx="418040" cy="478454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3864684"/>
                <a:satOff val="-41326"/>
                <a:lumOff val="10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500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14 Grupo"/>
            <p:cNvGrpSpPr/>
            <p:nvPr/>
          </p:nvGrpSpPr>
          <p:grpSpPr>
            <a:xfrm>
              <a:off x="890912" y="1156735"/>
              <a:ext cx="2339052" cy="1593930"/>
              <a:chOff x="1706360" y="1725638"/>
              <a:chExt cx="2280874" cy="1634539"/>
            </a:xfrm>
          </p:grpSpPr>
          <p:sp>
            <p:nvSpPr>
              <p:cNvPr id="20" name="15 Forma en L"/>
              <p:cNvSpPr/>
              <p:nvPr/>
            </p:nvSpPr>
            <p:spPr>
              <a:xfrm rot="5400000">
                <a:off x="2029527" y="1402471"/>
                <a:ext cx="1634539" cy="2280874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16 Forma libre"/>
              <p:cNvSpPr/>
              <p:nvPr/>
            </p:nvSpPr>
            <p:spPr>
              <a:xfrm>
                <a:off x="1976164" y="1995632"/>
                <a:ext cx="2011070" cy="1364543"/>
              </a:xfrm>
              <a:custGeom>
                <a:avLst/>
                <a:gdLst>
                  <a:gd name="connsiteX0" fmla="*/ 0 w 2455483"/>
                  <a:gd name="connsiteY0" fmla="*/ 0 h 2152375"/>
                  <a:gd name="connsiteX1" fmla="*/ 2455483 w 2455483"/>
                  <a:gd name="connsiteY1" fmla="*/ 0 h 2152375"/>
                  <a:gd name="connsiteX2" fmla="*/ 2455483 w 2455483"/>
                  <a:gd name="connsiteY2" fmla="*/ 2152375 h 2152375"/>
                  <a:gd name="connsiteX3" fmla="*/ 0 w 2455483"/>
                  <a:gd name="connsiteY3" fmla="*/ 2152375 h 2152375"/>
                  <a:gd name="connsiteX4" fmla="*/ 0 w 2455483"/>
                  <a:gd name="connsiteY4" fmla="*/ 0 h 215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483" h="2152375">
                    <a:moveTo>
                      <a:pt x="0" y="0"/>
                    </a:moveTo>
                    <a:lnTo>
                      <a:pt x="2455483" y="0"/>
                    </a:lnTo>
                    <a:lnTo>
                      <a:pt x="2455483" y="2152375"/>
                    </a:lnTo>
                    <a:lnTo>
                      <a:pt x="0" y="21523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defTabSz="6667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cs typeface="Calibri" pitchFamily="34" charset="0"/>
                  </a:rPr>
                  <a:t>Conclusión de negociaciones:</a:t>
                </a:r>
                <a:endParaRPr lang="en-US" b="1" baseline="30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Calibri" pitchFamily="34" charset="0"/>
                </a:endParaRPr>
              </a:p>
              <a:p>
                <a:pPr marL="142869" lvl="1" indent="-142869" defTabSz="592643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s-MX" dirty="0"/>
                  <a:t>5 de octubre de 2015 </a:t>
                </a:r>
                <a:r>
                  <a:rPr lang="es-MX" dirty="0">
                    <a:solidFill>
                      <a:prstClr val="black"/>
                    </a:solidFill>
                    <a:cs typeface="Calibri" pitchFamily="34" charset="0"/>
                  </a:rPr>
                  <a:t>en Atlanta, EE.UU.</a:t>
                </a:r>
                <a:endParaRPr lang="en-US" dirty="0">
                  <a:solidFill>
                    <a:prstClr val="black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17 Grupo"/>
            <p:cNvGrpSpPr/>
            <p:nvPr/>
          </p:nvGrpSpPr>
          <p:grpSpPr>
            <a:xfrm>
              <a:off x="3359703" y="1556791"/>
              <a:ext cx="2553025" cy="1593930"/>
              <a:chOff x="4712352" y="752705"/>
              <a:chExt cx="2985392" cy="1634539"/>
            </a:xfrm>
          </p:grpSpPr>
          <p:sp>
            <p:nvSpPr>
              <p:cNvPr id="23" name="18 Forma en L"/>
              <p:cNvSpPr/>
              <p:nvPr/>
            </p:nvSpPr>
            <p:spPr>
              <a:xfrm rot="5400000">
                <a:off x="5255000" y="210057"/>
                <a:ext cx="1634539" cy="271983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2">
                  <a:hueOff val="7729367"/>
                  <a:satOff val="-82653"/>
                  <a:lumOff val="21569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7729367"/>
                  <a:satOff val="-82653"/>
                  <a:lumOff val="2156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19 Forma libre"/>
              <p:cNvSpPr/>
              <p:nvPr/>
            </p:nvSpPr>
            <p:spPr>
              <a:xfrm>
                <a:off x="4995312" y="974234"/>
                <a:ext cx="2702432" cy="1364547"/>
              </a:xfrm>
              <a:custGeom>
                <a:avLst/>
                <a:gdLst>
                  <a:gd name="connsiteX0" fmla="*/ 0 w 2455483"/>
                  <a:gd name="connsiteY0" fmla="*/ 0 h 2152375"/>
                  <a:gd name="connsiteX1" fmla="*/ 2455483 w 2455483"/>
                  <a:gd name="connsiteY1" fmla="*/ 0 h 2152375"/>
                  <a:gd name="connsiteX2" fmla="*/ 2455483 w 2455483"/>
                  <a:gd name="connsiteY2" fmla="*/ 2152375 h 2152375"/>
                  <a:gd name="connsiteX3" fmla="*/ 0 w 2455483"/>
                  <a:gd name="connsiteY3" fmla="*/ 2152375 h 2152375"/>
                  <a:gd name="connsiteX4" fmla="*/ 0 w 2455483"/>
                  <a:gd name="connsiteY4" fmla="*/ 0 h 215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483" h="2152375">
                    <a:moveTo>
                      <a:pt x="0" y="0"/>
                    </a:moveTo>
                    <a:lnTo>
                      <a:pt x="2455483" y="0"/>
                    </a:lnTo>
                    <a:lnTo>
                      <a:pt x="2455483" y="2152375"/>
                    </a:lnTo>
                    <a:lnTo>
                      <a:pt x="0" y="21523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defTabSz="6667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cs typeface="Calibri" pitchFamily="34" charset="0"/>
                  </a:rPr>
                  <a:t>Firma del TPP:</a:t>
                </a:r>
              </a:p>
              <a:p>
                <a:pPr marL="142869" lvl="1" indent="-142869" defTabSz="592643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s-MX" dirty="0">
                    <a:solidFill>
                      <a:prstClr val="black"/>
                    </a:solidFill>
                    <a:cs typeface="Calibri" pitchFamily="34" charset="0"/>
                  </a:rPr>
                  <a:t>4 de febrero de 2016 en Auckland, Nueva Zelandia.</a:t>
                </a:r>
                <a:endParaRPr lang="en-US" dirty="0">
                  <a:solidFill>
                    <a:prstClr val="black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5" name="20 Grupo"/>
            <p:cNvGrpSpPr/>
            <p:nvPr/>
          </p:nvGrpSpPr>
          <p:grpSpPr>
            <a:xfrm>
              <a:off x="5917919" y="1781633"/>
              <a:ext cx="2787732" cy="1593934"/>
              <a:chOff x="4712352" y="981800"/>
              <a:chExt cx="3311988" cy="1634543"/>
            </a:xfrm>
          </p:grpSpPr>
          <p:sp>
            <p:nvSpPr>
              <p:cNvPr id="26" name="21 Forma en L"/>
              <p:cNvSpPr/>
              <p:nvPr/>
            </p:nvSpPr>
            <p:spPr>
              <a:xfrm rot="5400000">
                <a:off x="5255000" y="439152"/>
                <a:ext cx="1634539" cy="271983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2">
                  <a:hueOff val="7729367"/>
                  <a:satOff val="-82653"/>
                  <a:lumOff val="21569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7729367"/>
                  <a:satOff val="-82653"/>
                  <a:lumOff val="2156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2 Forma libre"/>
              <p:cNvSpPr/>
              <p:nvPr/>
            </p:nvSpPr>
            <p:spPr>
              <a:xfrm>
                <a:off x="4982155" y="1251796"/>
                <a:ext cx="3042185" cy="1364547"/>
              </a:xfrm>
              <a:custGeom>
                <a:avLst/>
                <a:gdLst>
                  <a:gd name="connsiteX0" fmla="*/ 0 w 2455483"/>
                  <a:gd name="connsiteY0" fmla="*/ 0 h 2152375"/>
                  <a:gd name="connsiteX1" fmla="*/ 2455483 w 2455483"/>
                  <a:gd name="connsiteY1" fmla="*/ 0 h 2152375"/>
                  <a:gd name="connsiteX2" fmla="*/ 2455483 w 2455483"/>
                  <a:gd name="connsiteY2" fmla="*/ 2152375 h 2152375"/>
                  <a:gd name="connsiteX3" fmla="*/ 0 w 2455483"/>
                  <a:gd name="connsiteY3" fmla="*/ 2152375 h 2152375"/>
                  <a:gd name="connsiteX4" fmla="*/ 0 w 2455483"/>
                  <a:gd name="connsiteY4" fmla="*/ 0 h 215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5483" h="2152375">
                    <a:moveTo>
                      <a:pt x="0" y="0"/>
                    </a:moveTo>
                    <a:lnTo>
                      <a:pt x="2455483" y="0"/>
                    </a:lnTo>
                    <a:lnTo>
                      <a:pt x="2455483" y="2152375"/>
                    </a:lnTo>
                    <a:lnTo>
                      <a:pt x="0" y="215237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t" anchorCtr="0">
                <a:noAutofit/>
              </a:bodyPr>
              <a:lstStyle/>
              <a:p>
                <a:pPr defTabSz="6667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cs typeface="Calibri" pitchFamily="34" charset="0"/>
                  </a:rPr>
                  <a:t>Entrega del TPP al Senado de la República para su ratificación:</a:t>
                </a:r>
                <a:endParaRPr lang="en-US" dirty="0">
                  <a:solidFill>
                    <a:prstClr val="black"/>
                  </a:solidFill>
                  <a:cs typeface="Calibri" pitchFamily="34" charset="0"/>
                </a:endParaRPr>
              </a:p>
              <a:p>
                <a:pPr marL="142869" lvl="1" indent="-142869" defTabSz="592643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s-MX" dirty="0">
                    <a:solidFill>
                      <a:prstClr val="black"/>
                    </a:solidFill>
                    <a:cs typeface="Calibri" pitchFamily="34" charset="0"/>
                  </a:rPr>
                  <a:t>27 de abril de 2016.</a:t>
                </a:r>
                <a:endParaRPr lang="en-US" dirty="0">
                  <a:solidFill>
                    <a:prstClr val="black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308335" y="3668251"/>
            <a:ext cx="8659021" cy="984885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prstClr val="black"/>
                </a:solidFill>
              </a:rPr>
              <a:t>Etapa de análisis y diálogo del TPP en el Senado de la </a:t>
            </a:r>
            <a:r>
              <a:rPr lang="es-MX" sz="2000" b="1" dirty="0" smtClean="0">
                <a:solidFill>
                  <a:prstClr val="black"/>
                </a:solidFill>
              </a:rPr>
              <a:t>República (7-23 nov 2016), </a:t>
            </a:r>
          </a:p>
          <a:p>
            <a:pPr algn="ctr"/>
            <a:r>
              <a:rPr lang="es-MX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Celebración </a:t>
            </a:r>
            <a:r>
              <a:rPr lang="es-MX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de audiencias </a:t>
            </a:r>
            <a:r>
              <a:rPr lang="es-MX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públicas (</a:t>
            </a:r>
            <a:r>
              <a:rPr lang="es-MX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37 mesas abiertas al público con total apego a los principios de parlamento abierto, transparencia, de inclusión y de máxima </a:t>
            </a:r>
            <a:r>
              <a:rPr lang="es-MX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publicidad).</a:t>
            </a:r>
            <a:r>
              <a:rPr lang="es-MX" sz="2000" b="1" dirty="0" smtClean="0">
                <a:solidFill>
                  <a:prstClr val="black"/>
                </a:solidFill>
              </a:rPr>
              <a:t> </a:t>
            </a:r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072104" y="5013176"/>
            <a:ext cx="7316320" cy="1068797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EE.UU. se retira del TPP el 30 de enero de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272133747"/>
              </p:ext>
            </p:extLst>
          </p:nvPr>
        </p:nvGraphicFramePr>
        <p:xfrm>
          <a:off x="414818" y="908720"/>
          <a:ext cx="8315324" cy="403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Título"/>
          <p:cNvSpPr txBox="1">
            <a:spLocks/>
          </p:cNvSpPr>
          <p:nvPr/>
        </p:nvSpPr>
        <p:spPr>
          <a:xfrm>
            <a:off x="252480" y="188728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Siguientes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pasos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44216" y="5229200"/>
            <a:ext cx="5220072" cy="1152128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 </a:t>
            </a:r>
            <a:r>
              <a:rPr lang="en-US" sz="2000" dirty="0" err="1">
                <a:solidFill>
                  <a:schemeClr val="tx1"/>
                </a:solidFill>
              </a:rPr>
              <a:t>requerirá</a:t>
            </a:r>
            <a:r>
              <a:rPr lang="en-US" sz="2000" dirty="0">
                <a:solidFill>
                  <a:schemeClr val="tx1"/>
                </a:solidFill>
              </a:rPr>
              <a:t> que 6 </a:t>
            </a:r>
            <a:r>
              <a:rPr lang="en-US" sz="2000" dirty="0" err="1">
                <a:solidFill>
                  <a:schemeClr val="tx1"/>
                </a:solidFill>
              </a:rPr>
              <a:t>países</a:t>
            </a:r>
            <a:r>
              <a:rPr lang="en-US" sz="2000" dirty="0">
                <a:solidFill>
                  <a:schemeClr val="tx1"/>
                </a:solidFill>
              </a:rPr>
              <a:t>, o </a:t>
            </a:r>
            <a:r>
              <a:rPr lang="en-US" sz="2000" dirty="0" err="1">
                <a:solidFill>
                  <a:schemeClr val="tx1"/>
                </a:solidFill>
              </a:rPr>
              <a:t>por</a:t>
            </a:r>
            <a:r>
              <a:rPr lang="en-US" sz="2000" dirty="0">
                <a:solidFill>
                  <a:schemeClr val="tx1"/>
                </a:solidFill>
              </a:rPr>
              <a:t> lo </a:t>
            </a:r>
            <a:r>
              <a:rPr lang="en-US" sz="2000" dirty="0" err="1">
                <a:solidFill>
                  <a:schemeClr val="tx1"/>
                </a:solidFill>
              </a:rPr>
              <a:t>menos</a:t>
            </a:r>
            <a:r>
              <a:rPr lang="en-US" sz="2000" dirty="0">
                <a:solidFill>
                  <a:schemeClr val="tx1"/>
                </a:solidFill>
              </a:rPr>
              <a:t> el 50 </a:t>
            </a:r>
            <a:r>
              <a:rPr lang="en-US" sz="2000" dirty="0" err="1">
                <a:solidFill>
                  <a:schemeClr val="tx1"/>
                </a:solidFill>
              </a:rPr>
              <a:t>por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ciento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los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signatarios</a:t>
            </a:r>
            <a:r>
              <a:rPr lang="en-US" sz="2000" dirty="0" smtClean="0">
                <a:solidFill>
                  <a:schemeClr val="tx1"/>
                </a:solidFill>
              </a:rPr>
              <a:t> lo </a:t>
            </a:r>
            <a:r>
              <a:rPr lang="en-US" sz="2000" dirty="0" err="1" smtClean="0">
                <a:solidFill>
                  <a:schemeClr val="tx1"/>
                </a:solidFill>
              </a:rPr>
              <a:t>hayan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aprobado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6444208" y="342900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8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252480" y="260736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www.gob.mx/tpp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5997"/>
            <a:ext cx="8532000" cy="33302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2853" y="4653136"/>
            <a:ext cx="19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Antecedentes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5536" y="536392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2"/>
                </a:solidFill>
              </a:rPr>
              <a:t>Fichas por país</a:t>
            </a:r>
            <a:endParaRPr lang="es-MX" sz="2400" b="1" dirty="0">
              <a:solidFill>
                <a:schemeClr val="accent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37261" y="4941168"/>
            <a:ext cx="99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Textos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27904" y="5229200"/>
            <a:ext cx="126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Sectores</a:t>
            </a:r>
            <a:endParaRPr lang="es-MX" sz="2400" b="1" dirty="0">
              <a:solidFill>
                <a:srgbClr val="0066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2120" y="4869160"/>
            <a:ext cx="339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Destacados y multimedia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9552" y="5867980"/>
            <a:ext cx="8156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</a:rPr>
              <a:t>Información relevante de la relación comercial de México con países CPTPP</a:t>
            </a:r>
            <a:endParaRPr lang="es-MX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3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87824" y="1925960"/>
            <a:ext cx="4127674" cy="11430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s-ES_tradnl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Gracias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87824" y="2574032"/>
            <a:ext cx="6011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s-ES_tradnl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www.gob.mx/tpp</a:t>
            </a:r>
            <a:endParaRPr lang="es-ES_tradnl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2267745" y="3833753"/>
            <a:ext cx="4392487" cy="101566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defTabSz="912813">
              <a:buClr>
                <a:srgbClr val="FF9900"/>
              </a:buClr>
              <a:buFont typeface="Wingdings" pitchFamily="2" charset="2"/>
              <a:buNone/>
            </a:pPr>
            <a:r>
              <a:rPr lang="es-ES_tradnl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Alberto Guadarrama Grimaldo</a:t>
            </a:r>
            <a:endParaRPr lang="es-ES_tradnl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defTabSz="912813">
              <a:buClr>
                <a:srgbClr val="FF9900"/>
              </a:buClr>
              <a:buFont typeface="Wingdings" pitchFamily="2" charset="2"/>
              <a:buNone/>
            </a:pPr>
            <a:r>
              <a:rPr lang="es-ES_tradn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Director para Asia y Oceanía</a:t>
            </a:r>
            <a:endParaRPr lang="es-ES_tradn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defTabSz="912813">
              <a:buClr>
                <a:srgbClr val="FF9900"/>
              </a:buClr>
              <a:buFont typeface="Wingdings" pitchFamily="2" charset="2"/>
              <a:buNone/>
            </a:pPr>
            <a:r>
              <a:rPr lang="es-ES_tradn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alberto.guadarrama@economia.gob.mx</a:t>
            </a:r>
          </a:p>
        </p:txBody>
      </p:sp>
    </p:spTree>
    <p:extLst>
      <p:ext uri="{BB962C8B-B14F-4D97-AF65-F5344CB8AC3E}">
        <p14:creationId xmlns:p14="http://schemas.microsoft.com/office/powerpoint/2010/main" val="1133223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251520" y="188640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Principios para materializar el TPP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8335" y="1052736"/>
            <a:ext cx="8584145" cy="1015663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cs typeface="Arial" panose="020B0604020202020204" pitchFamily="34" charset="0"/>
              </a:rPr>
              <a:t>Reunión</a:t>
            </a:r>
            <a:r>
              <a:rPr lang="en-US" sz="2000" dirty="0" smtClean="0">
                <a:cs typeface="Arial" panose="020B0604020202020204" pitchFamily="34" charset="0"/>
              </a:rPr>
              <a:t> ministerial </a:t>
            </a:r>
            <a:r>
              <a:rPr lang="en-US" sz="2000" dirty="0" err="1" smtClean="0">
                <a:cs typeface="Arial" panose="020B0604020202020204" pitchFamily="34" charset="0"/>
              </a:rPr>
              <a:t>en</a:t>
            </a:r>
            <a:r>
              <a:rPr lang="en-US" sz="2000" dirty="0" smtClean="0">
                <a:cs typeface="Arial" panose="020B0604020202020204" pitchFamily="34" charset="0"/>
              </a:rPr>
              <a:t> APEC (mayo 2017):  Los 11 </a:t>
            </a:r>
            <a:r>
              <a:rPr lang="en-US" sz="2000" dirty="0" err="1" smtClean="0">
                <a:cs typeface="Arial" panose="020B0604020202020204" pitchFamily="34" charset="0"/>
              </a:rPr>
              <a:t>países</a:t>
            </a:r>
            <a:r>
              <a:rPr lang="en-US" sz="2000" dirty="0" smtClean="0">
                <a:cs typeface="Arial" panose="020B0604020202020204" pitchFamily="34" charset="0"/>
              </a:rPr>
              <a:t> TPP </a:t>
            </a:r>
            <a:r>
              <a:rPr lang="en-US" sz="2000" dirty="0" err="1" smtClean="0">
                <a:cs typeface="Arial" panose="020B0604020202020204" pitchFamily="34" charset="0"/>
              </a:rPr>
              <a:t>acordaron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iniciar</a:t>
            </a:r>
            <a:r>
              <a:rPr lang="en-US" sz="2000" dirty="0">
                <a:cs typeface="Arial" panose="020B0604020202020204" pitchFamily="34" charset="0"/>
              </a:rPr>
              <a:t> un </a:t>
            </a:r>
            <a:r>
              <a:rPr lang="en-US" sz="2000" dirty="0" err="1">
                <a:cs typeface="Arial" panose="020B0604020202020204" pitchFamily="34" charset="0"/>
              </a:rPr>
              <a:t>proceso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de </a:t>
            </a:r>
            <a:r>
              <a:rPr lang="en-US" sz="2000" dirty="0" err="1" smtClean="0">
                <a:cs typeface="Arial" panose="020B0604020202020204" pitchFamily="34" charset="0"/>
              </a:rPr>
              <a:t>evaluación</a:t>
            </a:r>
            <a:r>
              <a:rPr lang="en-US" sz="2000" dirty="0" smtClean="0"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cs typeface="Arial" panose="020B0604020202020204" pitchFamily="34" charset="0"/>
              </a:rPr>
              <a:t>opciones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para </a:t>
            </a:r>
            <a:r>
              <a:rPr lang="en-US" sz="2000" dirty="0" err="1" smtClean="0">
                <a:cs typeface="Arial" panose="020B0604020202020204" pitchFamily="34" charset="0"/>
              </a:rPr>
              <a:t>materializar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los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beneficios</a:t>
            </a:r>
            <a:r>
              <a:rPr lang="en-US" sz="2000" dirty="0" smtClean="0">
                <a:cs typeface="Arial" panose="020B0604020202020204" pitchFamily="34" charset="0"/>
              </a:rPr>
              <a:t> del </a:t>
            </a:r>
            <a:r>
              <a:rPr lang="en-US" sz="2000" dirty="0" err="1" smtClean="0">
                <a:cs typeface="Arial" panose="020B0604020202020204" pitchFamily="34" charset="0"/>
              </a:rPr>
              <a:t>Tratado</a:t>
            </a:r>
            <a:endParaRPr lang="en-US" sz="2000" dirty="0" smtClean="0"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cs typeface="Arial" panose="020B0604020202020204" pitchFamily="34" charset="0"/>
              </a:rPr>
              <a:t>Declaración</a:t>
            </a:r>
            <a:r>
              <a:rPr lang="en-US" sz="2000" b="1" dirty="0" smtClean="0">
                <a:cs typeface="Arial" panose="020B0604020202020204" pitchFamily="34" charset="0"/>
              </a:rPr>
              <a:t> de </a:t>
            </a:r>
            <a:r>
              <a:rPr lang="en-US" sz="2000" b="1" dirty="0" err="1" smtClean="0">
                <a:cs typeface="Arial" panose="020B0604020202020204" pitchFamily="34" charset="0"/>
              </a:rPr>
              <a:t>Hanói</a:t>
            </a:r>
            <a:r>
              <a:rPr lang="en-US" sz="2000" b="1" dirty="0" smtClean="0">
                <a:cs typeface="Arial" panose="020B0604020202020204" pitchFamily="34" charset="0"/>
              </a:rPr>
              <a:t>, Vietnam)</a:t>
            </a:r>
            <a:r>
              <a:rPr lang="es-MX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MX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25275784"/>
              </p:ext>
            </p:extLst>
          </p:nvPr>
        </p:nvGraphicFramePr>
        <p:xfrm>
          <a:off x="1331640" y="2204864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7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251520" y="188640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Criterios establecidos en </a:t>
            </a:r>
            <a:r>
              <a:rPr lang="es-MX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Hakone</a:t>
            </a:r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Japón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8335" y="1052736"/>
            <a:ext cx="8584145" cy="1015663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11 </a:t>
            </a:r>
            <a:r>
              <a:rPr lang="en-US" sz="2000" b="1" dirty="0" err="1" smtClean="0">
                <a:cs typeface="Arial" panose="020B0604020202020204" pitchFamily="34" charset="0"/>
              </a:rPr>
              <a:t>países</a:t>
            </a:r>
            <a:r>
              <a:rPr lang="en-US" sz="2000" b="1" dirty="0" smtClean="0">
                <a:cs typeface="Arial" panose="020B0604020202020204" pitchFamily="34" charset="0"/>
              </a:rPr>
              <a:t> TPP: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acordaron</a:t>
            </a:r>
            <a:r>
              <a:rPr lang="en-US" sz="2000" dirty="0" smtClean="0"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cs typeface="Arial" panose="020B0604020202020204" pitchFamily="34" charset="0"/>
              </a:rPr>
              <a:t>opción</a:t>
            </a:r>
            <a:r>
              <a:rPr lang="en-US" sz="2000" dirty="0" smtClean="0">
                <a:cs typeface="Arial" panose="020B0604020202020204" pitchFamily="34" charset="0"/>
              </a:rPr>
              <a:t> de </a:t>
            </a:r>
            <a:r>
              <a:rPr lang="es-ES" sz="2000" dirty="0">
                <a:cs typeface="Arial" panose="020B0604020202020204" pitchFamily="34" charset="0"/>
              </a:rPr>
              <a:t>identificar ciertas </a:t>
            </a:r>
            <a:r>
              <a:rPr lang="es-ES" sz="2000" b="1" dirty="0">
                <a:cs typeface="Arial" panose="020B0604020202020204" pitchFamily="34" charset="0"/>
              </a:rPr>
              <a:t>disposiciones del TPP original que pudieran ser suspendidas</a:t>
            </a:r>
            <a:r>
              <a:rPr lang="es-ES" sz="2000" dirty="0">
                <a:cs typeface="Arial" panose="020B0604020202020204" pitchFamily="34" charset="0"/>
              </a:rPr>
              <a:t> bajo ciertos criterios, buscando incentivar el regreso de </a:t>
            </a:r>
            <a:r>
              <a:rPr lang="es-ES" sz="2000" dirty="0" smtClean="0">
                <a:cs typeface="Arial" panose="020B0604020202020204" pitchFamily="34" charset="0"/>
              </a:rPr>
              <a:t>EE.UU.</a:t>
            </a:r>
            <a:r>
              <a:rPr lang="es-MX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(J</a:t>
            </a:r>
            <a:r>
              <a:rPr lang="en-US" sz="2000" b="1" dirty="0" err="1" smtClean="0">
                <a:cs typeface="Arial" panose="020B0604020202020204" pitchFamily="34" charset="0"/>
              </a:rPr>
              <a:t>ulio</a:t>
            </a:r>
            <a:r>
              <a:rPr lang="en-US" sz="2000" b="1" dirty="0" smtClean="0">
                <a:cs typeface="Arial" panose="020B0604020202020204" pitchFamily="34" charset="0"/>
              </a:rPr>
              <a:t> 2017, Hakone)</a:t>
            </a:r>
            <a:endParaRPr lang="es-MX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1785207"/>
              </p:ext>
            </p:extLst>
          </p:nvPr>
        </p:nvGraphicFramePr>
        <p:xfrm>
          <a:off x="308335" y="2173312"/>
          <a:ext cx="85841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0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4C57-12CA-0944-9DF5-C81DAEF19AB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252480" y="188728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Del TPP11 al CPTPP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78894474"/>
              </p:ext>
            </p:extLst>
          </p:nvPr>
        </p:nvGraphicFramePr>
        <p:xfrm>
          <a:off x="196602" y="1772816"/>
          <a:ext cx="8695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10" y="2060848"/>
            <a:ext cx="3835862" cy="216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26462" y="1196752"/>
            <a:ext cx="677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6600"/>
                </a:solidFill>
              </a:rPr>
              <a:t>Proceso de negociación: 1 año, 10 reuniones</a:t>
            </a:r>
            <a:endParaRPr lang="es-MX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 49"/>
          <p:cNvSpPr/>
          <p:nvPr/>
        </p:nvSpPr>
        <p:spPr>
          <a:xfrm>
            <a:off x="1887459" y="4267965"/>
            <a:ext cx="2704816" cy="781215"/>
          </a:xfrm>
          <a:custGeom>
            <a:avLst/>
            <a:gdLst>
              <a:gd name="connsiteX0" fmla="*/ 0 w 1562430"/>
              <a:gd name="connsiteY0" fmla="*/ 0 h 1041620"/>
              <a:gd name="connsiteX1" fmla="*/ 1562430 w 1562430"/>
              <a:gd name="connsiteY1" fmla="*/ 0 h 1041620"/>
              <a:gd name="connsiteX2" fmla="*/ 1562430 w 1562430"/>
              <a:gd name="connsiteY2" fmla="*/ 1041620 h 1041620"/>
              <a:gd name="connsiteX3" fmla="*/ 0 w 1562430"/>
              <a:gd name="connsiteY3" fmla="*/ 1041620 h 1041620"/>
              <a:gd name="connsiteX4" fmla="*/ 0 w 1562430"/>
              <a:gd name="connsiteY4" fmla="*/ 0 h 10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430" h="1041620">
                <a:moveTo>
                  <a:pt x="0" y="0"/>
                </a:moveTo>
                <a:lnTo>
                  <a:pt x="1562430" y="0"/>
                </a:lnTo>
                <a:lnTo>
                  <a:pt x="1562430" y="1041620"/>
                </a:lnTo>
                <a:lnTo>
                  <a:pt x="0" y="1041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333375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es-MX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2 Título"/>
          <p:cNvSpPr txBox="1">
            <a:spLocks/>
          </p:cNvSpPr>
          <p:nvPr/>
        </p:nvSpPr>
        <p:spPr>
          <a:xfrm>
            <a:off x="252480" y="188728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Nuevo Acuerdo - CPTPP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69964"/>
              </p:ext>
            </p:extLst>
          </p:nvPr>
        </p:nvGraphicFramePr>
        <p:xfrm>
          <a:off x="252480" y="980728"/>
          <a:ext cx="8472906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68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 49"/>
          <p:cNvSpPr/>
          <p:nvPr/>
        </p:nvSpPr>
        <p:spPr>
          <a:xfrm>
            <a:off x="1887459" y="4267965"/>
            <a:ext cx="2704816" cy="781215"/>
          </a:xfrm>
          <a:custGeom>
            <a:avLst/>
            <a:gdLst>
              <a:gd name="connsiteX0" fmla="*/ 0 w 1562430"/>
              <a:gd name="connsiteY0" fmla="*/ 0 h 1041620"/>
              <a:gd name="connsiteX1" fmla="*/ 1562430 w 1562430"/>
              <a:gd name="connsiteY1" fmla="*/ 0 h 1041620"/>
              <a:gd name="connsiteX2" fmla="*/ 1562430 w 1562430"/>
              <a:gd name="connsiteY2" fmla="*/ 1041620 h 1041620"/>
              <a:gd name="connsiteX3" fmla="*/ 0 w 1562430"/>
              <a:gd name="connsiteY3" fmla="*/ 1041620 h 1041620"/>
              <a:gd name="connsiteX4" fmla="*/ 0 w 1562430"/>
              <a:gd name="connsiteY4" fmla="*/ 0 h 10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430" h="1041620">
                <a:moveTo>
                  <a:pt x="0" y="0"/>
                </a:moveTo>
                <a:lnTo>
                  <a:pt x="1562430" y="0"/>
                </a:lnTo>
                <a:lnTo>
                  <a:pt x="1562430" y="1041620"/>
                </a:lnTo>
                <a:lnTo>
                  <a:pt x="0" y="10416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333375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es-MX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2 Título"/>
          <p:cNvSpPr txBox="1">
            <a:spLocks/>
          </p:cNvSpPr>
          <p:nvPr/>
        </p:nvSpPr>
        <p:spPr>
          <a:xfrm>
            <a:off x="252480" y="188728"/>
            <a:ext cx="864000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Nuevo Acuerdo - CPTPP</a:t>
            </a:r>
            <a:endParaRPr lang="es-MX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27647"/>
              </p:ext>
            </p:extLst>
          </p:nvPr>
        </p:nvGraphicFramePr>
        <p:xfrm>
          <a:off x="252480" y="980728"/>
          <a:ext cx="8472906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15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11403"/>
              </p:ext>
            </p:extLst>
          </p:nvPr>
        </p:nvGraphicFramePr>
        <p:xfrm>
          <a:off x="299126" y="836712"/>
          <a:ext cx="4545248" cy="53721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54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724"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 smtClean="0">
                          <a:solidFill>
                            <a:schemeClr val="tx1"/>
                          </a:solidFill>
                        </a:rPr>
                        <a:t>Propiedad Intelectual</a:t>
                      </a:r>
                      <a:endParaRPr lang="es-MX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s-MX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Art. 18.8 Trato Nacional - Nota al pie 4.</a:t>
                      </a:r>
                      <a:endParaRPr lang="es-MX" sz="1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es-MX" sz="14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es-ES" sz="1400" b="0" baseline="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rt</a:t>
                      </a:r>
                      <a:r>
                        <a:rPr lang="es-ES" sz="1400" b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 18.37.2 y 18.37.4  Materia patentable. Nuevos usos de un producto conocido e invenciones derivadas de plantas.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es-MX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Art. 18.46 Ajuste de la duración de la patente por retrasos irrazonables de la autoridad otorgante.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es-MX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Art. 18.48 Ajuste del Plazo de la Patente por Retrasos Irrazonables (en el otorgamiento de la autorización comercial).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18.50 Protección de Datos de Prueba u Otros Datos No Divulgados.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/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Art. 18.51 Biológicos.</a:t>
                      </a:r>
                      <a:endParaRPr lang="es-MX" sz="14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18.63 Plazo de protección para el Derecho de Autor y los Derechos Conexos.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Art. 18.68 Medidas Tecnológicas de Protección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es-E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18.69 Información sobre la Gestión de Derechos</a:t>
                      </a:r>
                      <a:endParaRPr lang="es-MX" sz="1400" b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18.79 Protección de Señales de Satélite y Cable Encriptadas Portadoras de Programas.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/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18.82 Recursos legales y limitaciones (Proveedores de Servicios de Internet).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s-MX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22846"/>
              </p:ext>
            </p:extLst>
          </p:nvPr>
        </p:nvGraphicFramePr>
        <p:xfrm>
          <a:off x="5004048" y="836712"/>
          <a:ext cx="3888631" cy="5882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8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effectLst/>
                        </a:rPr>
                        <a:t>Otros temas</a:t>
                      </a:r>
                      <a:endParaRPr lang="es-MX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5.7.1(f):  Envíos de Entrega Rápida (Capítulo de Administración Aduanera y Facilitación del Comercio).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Acuerdo de inversión y autorización de inversión (el mecanismo de solución de diferencias Inversionista – Estado que se aplica a estos)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Anexo 10-B Servicios de envío expreso.</a:t>
                      </a: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100"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11.2 Servicios Financieros.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100"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Art. 13.21.1 Telecomunicaciones.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Art. 15.8.5 Contratación Pública.</a:t>
                      </a:r>
                      <a:endParaRPr lang="es-MX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es-ES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15.24.2 Negociaciones futuras (Contratación Pública).</a:t>
                      </a:r>
                    </a:p>
                    <a:p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Art. 20.17.5 Conservación y Comercio.</a:t>
                      </a:r>
                    </a:p>
                    <a:p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Anexo 26A Transparencia y equidad procedimental para productos farmacéuticos y dispositivos médicos.</a:t>
                      </a:r>
                    </a:p>
                    <a:p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Empresas Propiedad del Estado (Anexo IV Malasia – cambio de fecha de firma por fecha de entrada en vigor).</a:t>
                      </a:r>
                    </a:p>
                    <a:p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</a:t>
                      </a:r>
                      <a:r>
                        <a:rPr lang="pt-BR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edidas</a:t>
                      </a:r>
                      <a:r>
                        <a:rPr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no conformes sobre </a:t>
                      </a:r>
                      <a:r>
                        <a:rPr lang="pt-BR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r>
                        <a:rPr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  <a:r>
                        <a:rPr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(Anexo II Brunei Darussalam – 14- </a:t>
                      </a:r>
                      <a:r>
                        <a:rPr lang="pt-BR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párrafo</a:t>
                      </a:r>
                      <a:r>
                        <a:rPr lang="pt-B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3; </a:t>
                      </a:r>
                      <a:r>
                        <a:rPr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cambio de fecha de firma por fecha de entrada en vigor).</a:t>
                      </a:r>
                      <a:endParaRPr lang="es-ES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100">
                <a:tc>
                  <a:txBody>
                    <a:bodyPr/>
                    <a:lstStyle/>
                    <a:p>
                      <a:endParaRPr lang="es-MX" sz="14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Marcador de número de diapositiva 1"/>
          <p:cNvSpPr txBox="1">
            <a:spLocks/>
          </p:cNvSpPr>
          <p:nvPr/>
        </p:nvSpPr>
        <p:spPr>
          <a:xfrm>
            <a:off x="7790524" y="1073817"/>
            <a:ext cx="237860" cy="248949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050" dirty="0">
              <a:solidFill>
                <a:prstClr val="black"/>
              </a:solidFill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408562" y="116632"/>
            <a:ext cx="8244191" cy="594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Áreas de interés de </a:t>
            </a:r>
            <a:r>
              <a:rPr lang="es-MX" sz="2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EE.UU. que quedaron </a:t>
            </a:r>
            <a:r>
              <a:rPr lang="es-MX" sz="2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Gill Sans" charset="0"/>
              </a:rPr>
              <a:t>suspendidas</a:t>
            </a:r>
            <a:endParaRPr lang="es-MX" sz="2100" b="1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893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 Título"/>
          <p:cNvSpPr txBox="1">
            <a:spLocks/>
          </p:cNvSpPr>
          <p:nvPr/>
        </p:nvSpPr>
        <p:spPr>
          <a:xfrm>
            <a:off x="251520" y="188640"/>
            <a:ext cx="8640960" cy="792000"/>
          </a:xfrm>
          <a:prstGeom prst="rect">
            <a:avLst/>
          </a:prstGeom>
          <a:solidFill>
            <a:srgbClr val="C00000"/>
          </a:solidFill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Visión estratégica de México en CPTPP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27784" y="1694413"/>
            <a:ext cx="61009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 algn="just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C00000"/>
                </a:solidFill>
              </a:rPr>
              <a:t>Mediante </a:t>
            </a:r>
            <a:r>
              <a:rPr lang="es-ES" sz="2400" b="1" dirty="0">
                <a:solidFill>
                  <a:srgbClr val="C00000"/>
                </a:solidFill>
              </a:rPr>
              <a:t>el TPP se logra:</a:t>
            </a:r>
          </a:p>
          <a:p>
            <a:pPr marL="285739" indent="-285739" algn="just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666723" lvl="1" indent="-285739" algn="just">
              <a:buFont typeface="Arial" panose="020B0604020202020204" pitchFamily="34" charset="0"/>
              <a:buChar char="•"/>
            </a:pPr>
            <a:r>
              <a:rPr lang="es-ES" sz="2400" b="1" dirty="0"/>
              <a:t>Abrir </a:t>
            </a:r>
            <a:r>
              <a:rPr lang="es-ES" sz="2400" b="1" dirty="0" smtClean="0"/>
              <a:t>6 nuevos </a:t>
            </a:r>
            <a:r>
              <a:rPr lang="es-ES" sz="2400" b="1" dirty="0"/>
              <a:t>mercados</a:t>
            </a:r>
            <a:r>
              <a:rPr lang="es-ES" sz="2400" dirty="0"/>
              <a:t> (Australia, Brunei, Malasia, Nueva Zelandia, Singapur y </a:t>
            </a:r>
            <a:r>
              <a:rPr lang="es-ES" sz="2400" dirty="0" smtClean="0"/>
              <a:t>Vietnam)</a:t>
            </a:r>
            <a:r>
              <a:rPr lang="es-ES" dirty="0" smtClean="0"/>
              <a:t>.</a:t>
            </a:r>
            <a:endParaRPr lang="es-ES" dirty="0"/>
          </a:p>
          <a:p>
            <a:pPr marL="666723" lvl="1" indent="-285739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Profundizar </a:t>
            </a:r>
            <a:r>
              <a:rPr lang="es-ES" sz="2400" b="1" dirty="0"/>
              <a:t>la presencia comercial</a:t>
            </a:r>
            <a:r>
              <a:rPr lang="es-ES" sz="2400" dirty="0"/>
              <a:t> con actuales socios comerciales </a:t>
            </a:r>
            <a:r>
              <a:rPr lang="es-ES" sz="2400" dirty="0" smtClean="0"/>
              <a:t>(Chile, Perú y Japón</a:t>
            </a:r>
            <a:r>
              <a:rPr lang="es-ES" sz="2400" dirty="0"/>
              <a:t>).</a:t>
            </a:r>
          </a:p>
          <a:p>
            <a:pPr marL="666723" lvl="1" indent="-285739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Proteger a los sectores sensibles </a:t>
            </a:r>
            <a:r>
              <a:rPr lang="es-ES" sz="2400" dirty="0" smtClean="0"/>
              <a:t>con </a:t>
            </a:r>
            <a:r>
              <a:rPr lang="es-ES" sz="2400" dirty="0"/>
              <a:t>plazos de desgravación más largos negociados en cualquier TLC, y mediante esquemas de excepción.</a:t>
            </a:r>
          </a:p>
          <a:p>
            <a:pPr algn="just"/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67007" y="1034733"/>
            <a:ext cx="8767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</a:rPr>
              <a:t>Asia es una región de interés de exportación para México </a:t>
            </a:r>
          </a:p>
          <a:p>
            <a:endParaRPr lang="es-MX" sz="2800" b="1" dirty="0">
              <a:solidFill>
                <a:srgbClr val="006600"/>
              </a:solidFill>
            </a:endParaRPr>
          </a:p>
        </p:txBody>
      </p:sp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386880" y="33402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2" y="3033224"/>
            <a:ext cx="2976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2546</Words>
  <Application>Microsoft Office PowerPoint</Application>
  <PresentationFormat>Presentación en pantalla (4:3)</PresentationFormat>
  <Paragraphs>367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ＭＳ Ｐゴシック</vt:lpstr>
      <vt:lpstr>ＭＳ Ｐゴシック</vt:lpstr>
      <vt:lpstr>Adobe Caslon Pro</vt:lpstr>
      <vt:lpstr>Arial</vt:lpstr>
      <vt:lpstr>Calibri</vt:lpstr>
      <vt:lpstr>Calibri Light</vt:lpstr>
      <vt:lpstr>Century Gothic</vt:lpstr>
      <vt:lpstr>Gill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Economia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Medina Piña</dc:creator>
  <cp:lastModifiedBy>SAGARPA</cp:lastModifiedBy>
  <cp:revision>2096</cp:revision>
  <cp:lastPrinted>2018-05-15T22:18:57Z</cp:lastPrinted>
  <dcterms:created xsi:type="dcterms:W3CDTF">2013-01-31T18:57:26Z</dcterms:created>
  <dcterms:modified xsi:type="dcterms:W3CDTF">2018-05-16T20:25:33Z</dcterms:modified>
</cp:coreProperties>
</file>